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2"/>
    <p:sldId id="511" r:id="rId3"/>
    <p:sldId id="486" r:id="rId4"/>
    <p:sldId id="258" r:id="rId5"/>
    <p:sldId id="490" r:id="rId6"/>
    <p:sldId id="497" r:id="rId7"/>
    <p:sldId id="498" r:id="rId8"/>
    <p:sldId id="501" r:id="rId9"/>
    <p:sldId id="499" r:id="rId10"/>
    <p:sldId id="510" r:id="rId11"/>
    <p:sldId id="262" r:id="rId12"/>
    <p:sldId id="261" r:id="rId13"/>
    <p:sldId id="266" r:id="rId14"/>
    <p:sldId id="274" r:id="rId15"/>
    <p:sldId id="265" r:id="rId16"/>
    <p:sldId id="270" r:id="rId17"/>
    <p:sldId id="268" r:id="rId18"/>
    <p:sldId id="500" r:id="rId19"/>
    <p:sldId id="487" r:id="rId20"/>
    <p:sldId id="485" r:id="rId21"/>
    <p:sldId id="508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079810-8E5C-4B61-B067-9651EC5A4152}" v="2" dt="2024-04-04T09:28:03.894"/>
  </p1510:revLst>
</p1510:revInfo>
</file>

<file path=ppt/tableStyles.xml><?xml version="1.0" encoding="utf-8"?>
<a:tblStyleLst xmlns:a="http://schemas.openxmlformats.org/drawingml/2006/main" def="{5C22544A-7EE6-4342-B048-85BDC9FD1C3A}"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3" autoAdjust="0"/>
    <p:restoredTop sz="90318" autoAdjust="0"/>
  </p:normalViewPr>
  <p:slideViewPr>
    <p:cSldViewPr snapToGrid="0">
      <p:cViewPr varScale="1">
        <p:scale>
          <a:sx n="100" d="100"/>
          <a:sy n="100" d="100"/>
        </p:scale>
        <p:origin x="1152" y="5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27672"/>
    </p:cViewPr>
  </p:sorterViewPr>
  <p:notesViewPr>
    <p:cSldViewPr snapToGrid="0">
      <p:cViewPr varScale="1">
        <p:scale>
          <a:sx n="62" d="100"/>
          <a:sy n="62" d="100"/>
        </p:scale>
        <p:origin x="3226" y="7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angqiu SONG" userId="7663364d-1002-410d-9c05-5263f526c5cf" providerId="ADAL" clId="{66079810-8E5C-4B61-B067-9651EC5A4152}"/>
    <pc:docChg chg="custSel delSld modSld sldOrd">
      <pc:chgData name="Yangqiu SONG" userId="7663364d-1002-410d-9c05-5263f526c5cf" providerId="ADAL" clId="{66079810-8E5C-4B61-B067-9651EC5A4152}" dt="2024-04-04T09:28:09.434" v="9" actId="1076"/>
      <pc:docMkLst>
        <pc:docMk/>
      </pc:docMkLst>
      <pc:sldChg chg="del">
        <pc:chgData name="Yangqiu SONG" userId="7663364d-1002-410d-9c05-5263f526c5cf" providerId="ADAL" clId="{66079810-8E5C-4B61-B067-9651EC5A4152}" dt="2024-04-04T09:25:03.751" v="0" actId="47"/>
        <pc:sldMkLst>
          <pc:docMk/>
          <pc:sldMk cId="4175320660" sldId="257"/>
        </pc:sldMkLst>
      </pc:sldChg>
      <pc:sldChg chg="modSp mod ord modAnim">
        <pc:chgData name="Yangqiu SONG" userId="7663364d-1002-410d-9c05-5263f526c5cf" providerId="ADAL" clId="{66079810-8E5C-4B61-B067-9651EC5A4152}" dt="2024-04-04T09:25:54.286" v="4"/>
        <pc:sldMkLst>
          <pc:docMk/>
          <pc:sldMk cId="415962424" sldId="264"/>
        </pc:sldMkLst>
        <pc:spChg chg="mod">
          <ac:chgData name="Yangqiu SONG" userId="7663364d-1002-410d-9c05-5263f526c5cf" providerId="ADAL" clId="{66079810-8E5C-4B61-B067-9651EC5A4152}" dt="2024-04-04T09:25:51.540" v="2" actId="27636"/>
          <ac:spMkLst>
            <pc:docMk/>
            <pc:sldMk cId="415962424" sldId="264"/>
            <ac:spMk id="3" creationId="{6E5E1F2B-373A-6438-3AD9-8D629A293F07}"/>
          </ac:spMkLst>
        </pc:spChg>
      </pc:sldChg>
      <pc:sldChg chg="addSp delSp modSp mod delAnim">
        <pc:chgData name="Yangqiu SONG" userId="7663364d-1002-410d-9c05-5263f526c5cf" providerId="ADAL" clId="{66079810-8E5C-4B61-B067-9651EC5A4152}" dt="2024-04-04T09:28:09.434" v="9" actId="1076"/>
        <pc:sldMkLst>
          <pc:docMk/>
          <pc:sldMk cId="1033122193" sldId="269"/>
        </pc:sldMkLst>
        <pc:spChg chg="add mod">
          <ac:chgData name="Yangqiu SONG" userId="7663364d-1002-410d-9c05-5263f526c5cf" providerId="ADAL" clId="{66079810-8E5C-4B61-B067-9651EC5A4152}" dt="2024-04-04T09:28:09.434" v="9" actId="1076"/>
          <ac:spMkLst>
            <pc:docMk/>
            <pc:sldMk cId="1033122193" sldId="269"/>
            <ac:spMk id="5" creationId="{AC83EEB6-B1EC-C19D-0809-0B6E703D28EA}"/>
          </ac:spMkLst>
        </pc:spChg>
        <pc:spChg chg="add mod">
          <ac:chgData name="Yangqiu SONG" userId="7663364d-1002-410d-9c05-5263f526c5cf" providerId="ADAL" clId="{66079810-8E5C-4B61-B067-9651EC5A4152}" dt="2024-04-04T09:28:09.434" v="9" actId="1076"/>
          <ac:spMkLst>
            <pc:docMk/>
            <pc:sldMk cId="1033122193" sldId="269"/>
            <ac:spMk id="7" creationId="{7504A701-C9BB-D007-8A09-D8BA275B2615}"/>
          </ac:spMkLst>
        </pc:spChg>
        <pc:spChg chg="add mod">
          <ac:chgData name="Yangqiu SONG" userId="7663364d-1002-410d-9c05-5263f526c5cf" providerId="ADAL" clId="{66079810-8E5C-4B61-B067-9651EC5A4152}" dt="2024-04-04T09:28:09.434" v="9" actId="1076"/>
          <ac:spMkLst>
            <pc:docMk/>
            <pc:sldMk cId="1033122193" sldId="269"/>
            <ac:spMk id="8" creationId="{DF9328F8-20C8-E5BC-BA93-1390486FD357}"/>
          </ac:spMkLst>
        </pc:spChg>
        <pc:spChg chg="add mod">
          <ac:chgData name="Yangqiu SONG" userId="7663364d-1002-410d-9c05-5263f526c5cf" providerId="ADAL" clId="{66079810-8E5C-4B61-B067-9651EC5A4152}" dt="2024-04-04T09:28:09.434" v="9" actId="1076"/>
          <ac:spMkLst>
            <pc:docMk/>
            <pc:sldMk cId="1033122193" sldId="269"/>
            <ac:spMk id="10" creationId="{673DCC1F-0D6C-7F44-62CA-E68F2479A656}"/>
          </ac:spMkLst>
        </pc:spChg>
        <pc:spChg chg="add mod">
          <ac:chgData name="Yangqiu SONG" userId="7663364d-1002-410d-9c05-5263f526c5cf" providerId="ADAL" clId="{66079810-8E5C-4B61-B067-9651EC5A4152}" dt="2024-04-04T09:28:09.434" v="9" actId="1076"/>
          <ac:spMkLst>
            <pc:docMk/>
            <pc:sldMk cId="1033122193" sldId="269"/>
            <ac:spMk id="11" creationId="{F10C23F6-0DFC-6B46-5E9A-E3276A6EF50C}"/>
          </ac:spMkLst>
        </pc:spChg>
        <pc:spChg chg="add mod">
          <ac:chgData name="Yangqiu SONG" userId="7663364d-1002-410d-9c05-5263f526c5cf" providerId="ADAL" clId="{66079810-8E5C-4B61-B067-9651EC5A4152}" dt="2024-04-04T09:28:09.434" v="9" actId="1076"/>
          <ac:spMkLst>
            <pc:docMk/>
            <pc:sldMk cId="1033122193" sldId="269"/>
            <ac:spMk id="12" creationId="{6A2462C8-6A60-9A48-8970-A5B87661863B}"/>
          </ac:spMkLst>
        </pc:spChg>
        <pc:spChg chg="add mod">
          <ac:chgData name="Yangqiu SONG" userId="7663364d-1002-410d-9c05-5263f526c5cf" providerId="ADAL" clId="{66079810-8E5C-4B61-B067-9651EC5A4152}" dt="2024-04-04T09:28:09.434" v="9" actId="1076"/>
          <ac:spMkLst>
            <pc:docMk/>
            <pc:sldMk cId="1033122193" sldId="269"/>
            <ac:spMk id="14" creationId="{3049CF59-435C-C357-39E9-E1B3362DF4A6}"/>
          </ac:spMkLst>
        </pc:spChg>
        <pc:spChg chg="add mod">
          <ac:chgData name="Yangqiu SONG" userId="7663364d-1002-410d-9c05-5263f526c5cf" providerId="ADAL" clId="{66079810-8E5C-4B61-B067-9651EC5A4152}" dt="2024-04-04T09:28:09.434" v="9" actId="1076"/>
          <ac:spMkLst>
            <pc:docMk/>
            <pc:sldMk cId="1033122193" sldId="269"/>
            <ac:spMk id="36" creationId="{78EFD68D-8EDF-6637-A03D-C7D23BD8F5A6}"/>
          </ac:spMkLst>
        </pc:spChg>
        <pc:spChg chg="add mod">
          <ac:chgData name="Yangqiu SONG" userId="7663364d-1002-410d-9c05-5263f526c5cf" providerId="ADAL" clId="{66079810-8E5C-4B61-B067-9651EC5A4152}" dt="2024-04-04T09:28:09.434" v="9" actId="1076"/>
          <ac:spMkLst>
            <pc:docMk/>
            <pc:sldMk cId="1033122193" sldId="269"/>
            <ac:spMk id="45" creationId="{DC3DEF79-0350-7172-3BF1-8069950424C2}"/>
          </ac:spMkLst>
        </pc:spChg>
        <pc:spChg chg="add mod">
          <ac:chgData name="Yangqiu SONG" userId="7663364d-1002-410d-9c05-5263f526c5cf" providerId="ADAL" clId="{66079810-8E5C-4B61-B067-9651EC5A4152}" dt="2024-04-04T09:28:09.434" v="9" actId="1076"/>
          <ac:spMkLst>
            <pc:docMk/>
            <pc:sldMk cId="1033122193" sldId="269"/>
            <ac:spMk id="46" creationId="{5F3ABA6A-3F9E-95C8-CD9F-8E195F66A58B}"/>
          </ac:spMkLst>
        </pc:spChg>
        <pc:grpChg chg="del">
          <ac:chgData name="Yangqiu SONG" userId="7663364d-1002-410d-9c05-5263f526c5cf" providerId="ADAL" clId="{66079810-8E5C-4B61-B067-9651EC5A4152}" dt="2024-04-04T09:27:59.153" v="5" actId="478"/>
          <ac:grpSpMkLst>
            <pc:docMk/>
            <pc:sldMk cId="1033122193" sldId="269"/>
            <ac:grpSpMk id="38" creationId="{E100AD7E-02FB-5B49-D601-8847B8A3BA69}"/>
          </ac:grpSpMkLst>
        </pc:grpChg>
        <pc:grpChg chg="del">
          <ac:chgData name="Yangqiu SONG" userId="7663364d-1002-410d-9c05-5263f526c5cf" providerId="ADAL" clId="{66079810-8E5C-4B61-B067-9651EC5A4152}" dt="2024-04-04T09:28:03.437" v="6" actId="478"/>
          <ac:grpSpMkLst>
            <pc:docMk/>
            <pc:sldMk cId="1033122193" sldId="269"/>
            <ac:grpSpMk id="39" creationId="{6B998502-B116-8DFF-FB72-F9F2931F31F4}"/>
          </ac:grpSpMkLst>
        </pc:grpChg>
        <pc:picChg chg="add mod">
          <ac:chgData name="Yangqiu SONG" userId="7663364d-1002-410d-9c05-5263f526c5cf" providerId="ADAL" clId="{66079810-8E5C-4B61-B067-9651EC5A4152}" dt="2024-04-04T09:28:09.434" v="9" actId="1076"/>
          <ac:picMkLst>
            <pc:docMk/>
            <pc:sldMk cId="1033122193" sldId="269"/>
            <ac:picMk id="6" creationId="{6BC3FDEC-4B40-B8F3-0D15-07AAA379C635}"/>
          </ac:picMkLst>
        </pc:picChg>
        <pc:picChg chg="add mod">
          <ac:chgData name="Yangqiu SONG" userId="7663364d-1002-410d-9c05-5263f526c5cf" providerId="ADAL" clId="{66079810-8E5C-4B61-B067-9651EC5A4152}" dt="2024-04-04T09:28:09.434" v="9" actId="1076"/>
          <ac:picMkLst>
            <pc:docMk/>
            <pc:sldMk cId="1033122193" sldId="269"/>
            <ac:picMk id="9" creationId="{C7538527-B6CC-C531-2A66-9240F05DBD63}"/>
          </ac:picMkLst>
        </pc:picChg>
        <pc:picChg chg="add mod">
          <ac:chgData name="Yangqiu SONG" userId="7663364d-1002-410d-9c05-5263f526c5cf" providerId="ADAL" clId="{66079810-8E5C-4B61-B067-9651EC5A4152}" dt="2024-04-04T09:28:09.434" v="9" actId="1076"/>
          <ac:picMkLst>
            <pc:docMk/>
            <pc:sldMk cId="1033122193" sldId="269"/>
            <ac:picMk id="47" creationId="{293F7AAF-B7C6-1420-5BAD-0DC1232787D6}"/>
          </ac:picMkLst>
        </pc:picChg>
        <pc:picChg chg="add mod">
          <ac:chgData name="Yangqiu SONG" userId="7663364d-1002-410d-9c05-5263f526c5cf" providerId="ADAL" clId="{66079810-8E5C-4B61-B067-9651EC5A4152}" dt="2024-04-04T09:28:09.434" v="9" actId="1076"/>
          <ac:picMkLst>
            <pc:docMk/>
            <pc:sldMk cId="1033122193" sldId="269"/>
            <ac:picMk id="48" creationId="{F21380C7-6551-3915-C3F1-38733CEF92F9}"/>
          </ac:picMkLst>
        </pc:picChg>
        <pc:cxnChg chg="add mod">
          <ac:chgData name="Yangqiu SONG" userId="7663364d-1002-410d-9c05-5263f526c5cf" providerId="ADAL" clId="{66079810-8E5C-4B61-B067-9651EC5A4152}" dt="2024-04-04T09:28:09.434" v="9" actId="1076"/>
          <ac:cxnSpMkLst>
            <pc:docMk/>
            <pc:sldMk cId="1033122193" sldId="269"/>
            <ac:cxnSpMk id="13" creationId="{BCB7C9E6-F068-6F4A-00EF-51499A530218}"/>
          </ac:cxnSpMkLst>
        </pc:cxnChg>
        <pc:cxnChg chg="add mod">
          <ac:chgData name="Yangqiu SONG" userId="7663364d-1002-410d-9c05-5263f526c5cf" providerId="ADAL" clId="{66079810-8E5C-4B61-B067-9651EC5A4152}" dt="2024-04-04T09:28:09.434" v="9" actId="1076"/>
          <ac:cxnSpMkLst>
            <pc:docMk/>
            <pc:sldMk cId="1033122193" sldId="269"/>
            <ac:cxnSpMk id="15" creationId="{ECD5357F-C044-27BC-F309-2479F7110E6A}"/>
          </ac:cxnSpMkLst>
        </pc:cxnChg>
        <pc:cxnChg chg="mod">
          <ac:chgData name="Yangqiu SONG" userId="7663364d-1002-410d-9c05-5263f526c5cf" providerId="ADAL" clId="{66079810-8E5C-4B61-B067-9651EC5A4152}" dt="2024-04-04T09:28:03.437" v="6" actId="478"/>
          <ac:cxnSpMkLst>
            <pc:docMk/>
            <pc:sldMk cId="1033122193" sldId="269"/>
            <ac:cxnSpMk id="25" creationId="{7F27DF6D-2BD2-CC1B-E452-49B90161095F}"/>
          </ac:cxnSpMkLst>
        </pc:cxn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647D3853-F10C-ED21-CFD4-E32AAF96E5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B297CF5-210D-493B-E951-2BD882A273A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B0209-8FE1-4CC2-A965-8D602C1621DB}" type="datetimeFigureOut">
              <a:rPr lang="en-HK" smtClean="0"/>
              <a:t>12/5/2024</a:t>
            </a:fld>
            <a:endParaRPr lang="en-HK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FECD82-94A3-D978-6F6A-86C799DB63A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HK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A5CDBF0-DAF4-4BA5-93A2-690C41CEA8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FC2A34-8405-4A8F-BC32-2A6CAF1809E7}" type="slidenum">
              <a:rPr lang="en-HK" smtClean="0"/>
              <a:t>‹#›</a:t>
            </a:fld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073219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0EEDBC9-F844-45AC-B96E-3EACB3796740}" type="datetimeFigureOut">
              <a:rPr lang="en-US" smtClean="0"/>
              <a:t>5/12/2024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955E0-CF6A-4022-BFDA-DBE282CD7B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448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955E0-CF6A-4022-BFDA-DBE282CD7B4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22657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955E0-CF6A-4022-BFDA-DBE282CD7B4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91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H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7955E0-CF6A-4022-BFDA-DBE282CD7B43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7047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A372E1-55ED-4671-A6A5-6FB611EE4973}" type="datetime1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Content Placeholder 4" descr="A black and white logo&#10;&#10;Description automatically generated">
            <a:extLst>
              <a:ext uri="{FF2B5EF4-FFF2-40B4-BE49-F238E27FC236}">
                <a16:creationId xmlns:a16="http://schemas.microsoft.com/office/drawing/2014/main" id="{01D9B0A6-A472-C055-5288-20636204562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4198" y="5682343"/>
            <a:ext cx="4067802" cy="940526"/>
          </a:xfrm>
          <a:prstGeom prst="rect">
            <a:avLst/>
          </a:prstGeom>
        </p:spPr>
      </p:pic>
      <p:pic>
        <p:nvPicPr>
          <p:cNvPr id="10" name="Picture 2" descr="Illinois Fighting Illini Logo and symbol, meaning, history ...">
            <a:extLst>
              <a:ext uri="{FF2B5EF4-FFF2-40B4-BE49-F238E27FC236}">
                <a16:creationId xmlns:a16="http://schemas.microsoft.com/office/drawing/2014/main" id="{D6AE12C7-013B-184F-5E7C-36A34016F050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49" r="29918"/>
          <a:stretch/>
        </p:blipFill>
        <p:spPr bwMode="auto">
          <a:xfrm>
            <a:off x="251132" y="5841542"/>
            <a:ext cx="599758" cy="84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Logo of HKUST">
            <a:extLst>
              <a:ext uri="{FF2B5EF4-FFF2-40B4-BE49-F238E27FC236}">
                <a16:creationId xmlns:a16="http://schemas.microsoft.com/office/drawing/2014/main" id="{22DF7204-C482-859F-B67F-AC9BFCD0887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87" y="5818868"/>
            <a:ext cx="536896" cy="825405"/>
          </a:xfrm>
          <a:prstGeom prst="rect">
            <a:avLst/>
          </a:prstGeom>
        </p:spPr>
      </p:pic>
      <p:pic>
        <p:nvPicPr>
          <p:cNvPr id="13" name="Google Shape;93;g133bcaf6178_1_622" descr="A close up of a sign&#10;&#10;Description automatically generated">
            <a:extLst>
              <a:ext uri="{FF2B5EF4-FFF2-40B4-BE49-F238E27FC236}">
                <a16:creationId xmlns:a16="http://schemas.microsoft.com/office/drawing/2014/main" id="{F8B0A9C6-72CA-84C5-502A-8D46A911DE1D}"/>
              </a:ext>
            </a:extLst>
          </p:cNvPr>
          <p:cNvPicPr preferRelativeResize="0"/>
          <p:nvPr userDrawn="1"/>
        </p:nvPicPr>
        <p:blipFill rotWithShape="1">
          <a:blip r:embed="rId5">
            <a:alphaModFix/>
          </a:blip>
          <a:srcRect/>
          <a:stretch/>
        </p:blipFill>
        <p:spPr>
          <a:xfrm>
            <a:off x="1027899" y="5771738"/>
            <a:ext cx="1602090" cy="103296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3420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9069C7-203F-4860-89F4-097A9917C782}" type="datetime1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5412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BBCDCA-2D16-4E84-8AA1-105797DD5C17}" type="datetime1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06248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0E7717-9AD9-4338-803E-7AA7C915B43D}" type="datetime1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7" descr="A logo with circles and lines&#10;&#10;Description automatically generated">
            <a:extLst>
              <a:ext uri="{FF2B5EF4-FFF2-40B4-BE49-F238E27FC236}">
                <a16:creationId xmlns:a16="http://schemas.microsoft.com/office/drawing/2014/main" id="{0406ABA3-8364-90D1-B271-5BBB4199931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337" y="0"/>
            <a:ext cx="622663" cy="567205"/>
          </a:xfrm>
          <a:prstGeom prst="rect">
            <a:avLst/>
          </a:prstGeom>
        </p:spPr>
      </p:pic>
      <p:pic>
        <p:nvPicPr>
          <p:cNvPr id="9" name="Google Shape;93;g133bcaf6178_1_622" descr="A close up of a sign&#10;&#10;Description automatically generated">
            <a:extLst>
              <a:ext uri="{FF2B5EF4-FFF2-40B4-BE49-F238E27FC236}">
                <a16:creationId xmlns:a16="http://schemas.microsoft.com/office/drawing/2014/main" id="{B2D4B011-91AE-2D7A-B23D-6F5E298F0059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75588" cy="488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741077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5570DF-1A9A-4D69-B7FE-89A862E70BE1}" type="datetime1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‹#›</a:t>
            </a:fld>
            <a:endParaRPr lang="en-US"/>
          </a:p>
        </p:txBody>
      </p:sp>
      <p:pic>
        <p:nvPicPr>
          <p:cNvPr id="10" name="Picture 9" descr="A logo with circles and lines&#10;&#10;Description automatically generated">
            <a:extLst>
              <a:ext uri="{FF2B5EF4-FFF2-40B4-BE49-F238E27FC236}">
                <a16:creationId xmlns:a16="http://schemas.microsoft.com/office/drawing/2014/main" id="{9074EC3F-A720-A387-C460-BA63FB67D9B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336" y="0"/>
            <a:ext cx="622663" cy="567205"/>
          </a:xfrm>
          <a:prstGeom prst="rect">
            <a:avLst/>
          </a:prstGeom>
        </p:spPr>
      </p:pic>
      <p:pic>
        <p:nvPicPr>
          <p:cNvPr id="11" name="Google Shape;93;g133bcaf6178_1_622" descr="A close up of a sign&#10;&#10;Description automatically generated">
            <a:extLst>
              <a:ext uri="{FF2B5EF4-FFF2-40B4-BE49-F238E27FC236}">
                <a16:creationId xmlns:a16="http://schemas.microsoft.com/office/drawing/2014/main" id="{83E4866E-7CC9-EE65-8D63-CCE3ECC7883A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75588" cy="488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98092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07D7D0-486C-48DE-BBA7-140F858C1AB7}" type="datetime1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‹#›</a:t>
            </a:fld>
            <a:endParaRPr lang="en-US"/>
          </a:p>
        </p:txBody>
      </p:sp>
      <p:pic>
        <p:nvPicPr>
          <p:cNvPr id="11" name="Picture 10" descr="A logo with circles and lines&#10;&#10;Description automatically generated">
            <a:extLst>
              <a:ext uri="{FF2B5EF4-FFF2-40B4-BE49-F238E27FC236}">
                <a16:creationId xmlns:a16="http://schemas.microsoft.com/office/drawing/2014/main" id="{32F3BC20-D1A4-2C49-A641-ED625B82265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336" y="0"/>
            <a:ext cx="622663" cy="567205"/>
          </a:xfrm>
          <a:prstGeom prst="rect">
            <a:avLst/>
          </a:prstGeom>
        </p:spPr>
      </p:pic>
      <p:pic>
        <p:nvPicPr>
          <p:cNvPr id="12" name="Google Shape;93;g133bcaf6178_1_622" descr="A close up of a sign&#10;&#10;Description automatically generated">
            <a:extLst>
              <a:ext uri="{FF2B5EF4-FFF2-40B4-BE49-F238E27FC236}">
                <a16:creationId xmlns:a16="http://schemas.microsoft.com/office/drawing/2014/main" id="{CCFD8E21-D072-A06B-BA64-45893E2781FE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75588" cy="488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465442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EFA144-4F77-4AE7-8712-0D07BDFC61F2}" type="datetime1">
              <a:rPr lang="en-US" smtClean="0"/>
              <a:t>5/12/2024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‹#›</a:t>
            </a:fld>
            <a:endParaRPr lang="en-US"/>
          </a:p>
        </p:txBody>
      </p:sp>
      <p:pic>
        <p:nvPicPr>
          <p:cNvPr id="13" name="Picture 12" descr="A logo with circles and lines&#10;&#10;Description automatically generated">
            <a:extLst>
              <a:ext uri="{FF2B5EF4-FFF2-40B4-BE49-F238E27FC236}">
                <a16:creationId xmlns:a16="http://schemas.microsoft.com/office/drawing/2014/main" id="{1FE03256-AFEF-9D8A-A87D-F1896E69667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336" y="0"/>
            <a:ext cx="622663" cy="567205"/>
          </a:xfrm>
          <a:prstGeom prst="rect">
            <a:avLst/>
          </a:prstGeom>
        </p:spPr>
      </p:pic>
      <p:pic>
        <p:nvPicPr>
          <p:cNvPr id="14" name="Google Shape;93;g133bcaf6178_1_622" descr="A close up of a sign&#10;&#10;Description automatically generated">
            <a:extLst>
              <a:ext uri="{FF2B5EF4-FFF2-40B4-BE49-F238E27FC236}">
                <a16:creationId xmlns:a16="http://schemas.microsoft.com/office/drawing/2014/main" id="{D00D3BDA-551D-C9FF-949B-22CD88ACB62D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75588" cy="488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98185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4FCE89-BB21-4E17-B9AB-068F4B96600D}" type="datetime1">
              <a:rPr lang="en-US" smtClean="0"/>
              <a:t>5/12/2024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‹#›</a:t>
            </a:fld>
            <a:endParaRPr lang="en-US"/>
          </a:p>
        </p:txBody>
      </p:sp>
      <p:pic>
        <p:nvPicPr>
          <p:cNvPr id="9" name="Picture 8" descr="A logo with circles and lines&#10;&#10;Description automatically generated">
            <a:extLst>
              <a:ext uri="{FF2B5EF4-FFF2-40B4-BE49-F238E27FC236}">
                <a16:creationId xmlns:a16="http://schemas.microsoft.com/office/drawing/2014/main" id="{A9243877-0388-6705-BF39-123186B2679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336" y="0"/>
            <a:ext cx="622663" cy="567205"/>
          </a:xfrm>
          <a:prstGeom prst="rect">
            <a:avLst/>
          </a:prstGeom>
        </p:spPr>
      </p:pic>
      <p:pic>
        <p:nvPicPr>
          <p:cNvPr id="10" name="Google Shape;93;g133bcaf6178_1_622" descr="A close up of a sign&#10;&#10;Description automatically generated">
            <a:extLst>
              <a:ext uri="{FF2B5EF4-FFF2-40B4-BE49-F238E27FC236}">
                <a16:creationId xmlns:a16="http://schemas.microsoft.com/office/drawing/2014/main" id="{702198F2-D07B-E58E-F1B2-F50BE39BEBB4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75588" cy="488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036274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897BB4-0A89-41BD-8BA9-BD40DA9A1A77}" type="datetime1">
              <a:rPr lang="en-US" smtClean="0"/>
              <a:t>5/12/2024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‹#›</a:t>
            </a:fld>
            <a:endParaRPr lang="en-US"/>
          </a:p>
        </p:txBody>
      </p:sp>
      <p:pic>
        <p:nvPicPr>
          <p:cNvPr id="6" name="Picture 5" descr="A logo with circles and lines&#10;&#10;Description automatically generated">
            <a:extLst>
              <a:ext uri="{FF2B5EF4-FFF2-40B4-BE49-F238E27FC236}">
                <a16:creationId xmlns:a16="http://schemas.microsoft.com/office/drawing/2014/main" id="{171CBD9D-C54A-77C8-5EE0-3E3C056854F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69336" y="0"/>
            <a:ext cx="622663" cy="567205"/>
          </a:xfrm>
          <a:prstGeom prst="rect">
            <a:avLst/>
          </a:prstGeom>
        </p:spPr>
      </p:pic>
      <p:pic>
        <p:nvPicPr>
          <p:cNvPr id="7" name="Google Shape;93;g133bcaf6178_1_622" descr="A close up of a sign&#10;&#10;Description automatically generated">
            <a:extLst>
              <a:ext uri="{FF2B5EF4-FFF2-40B4-BE49-F238E27FC236}">
                <a16:creationId xmlns:a16="http://schemas.microsoft.com/office/drawing/2014/main" id="{DEDCE585-93CC-980E-DE96-475D97E38E67}"/>
              </a:ext>
            </a:extLst>
          </p:cNvPr>
          <p:cNvPicPr preferRelativeResize="0"/>
          <p:nvPr userDrawn="1"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775588" cy="4886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884916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82B499-4437-4E3C-B5C2-86E93A0D60CC}" type="datetime1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3019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687ED-603D-4123-A756-8CDC9395D446}" type="datetime1">
              <a:rPr lang="en-US" smtClean="0"/>
              <a:t>5/12/2024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618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0F96AC2-356D-4DF8-99D2-C4733D52D07E}" type="datetime1">
              <a:rPr lang="en-US" smtClean="0"/>
              <a:t>5/12/2024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0D54F1-1E69-41BF-8A89-6B497D4E24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20768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ntention" TargetMode="Externa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Theory_of_min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iro.umontreal.ca/~bengioy/AAAI-9feb2020.pdf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jp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vitalflux.com/what-is-web3-0-features-design-skills-nfts/" TargetMode="External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0.png"/><Relationship Id="rId2" Type="http://schemas.openxmlformats.org/officeDocument/2006/relationships/image" Target="../media/image5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13" Type="http://schemas.openxmlformats.org/officeDocument/2006/relationships/image" Target="../media/image170.png"/><Relationship Id="rId18" Type="http://schemas.openxmlformats.org/officeDocument/2006/relationships/image" Target="../media/image220.png"/><Relationship Id="rId3" Type="http://schemas.openxmlformats.org/officeDocument/2006/relationships/image" Target="../media/image70.png"/><Relationship Id="rId21" Type="http://schemas.openxmlformats.org/officeDocument/2006/relationships/image" Target="../media/image250.png"/><Relationship Id="rId7" Type="http://schemas.openxmlformats.org/officeDocument/2006/relationships/image" Target="../media/image110.png"/><Relationship Id="rId12" Type="http://schemas.openxmlformats.org/officeDocument/2006/relationships/image" Target="../media/image160.png"/><Relationship Id="rId17" Type="http://schemas.openxmlformats.org/officeDocument/2006/relationships/image" Target="../media/image210.png"/><Relationship Id="rId2" Type="http://schemas.openxmlformats.org/officeDocument/2006/relationships/image" Target="../media/image60.png"/><Relationship Id="rId16" Type="http://schemas.openxmlformats.org/officeDocument/2006/relationships/image" Target="../media/image200.png"/><Relationship Id="rId20" Type="http://schemas.openxmlformats.org/officeDocument/2006/relationships/image" Target="../media/image2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svg"/><Relationship Id="rId11" Type="http://schemas.openxmlformats.org/officeDocument/2006/relationships/image" Target="../media/image150.png"/><Relationship Id="rId24" Type="http://schemas.openxmlformats.org/officeDocument/2006/relationships/image" Target="../media/image280.png"/><Relationship Id="rId5" Type="http://schemas.openxmlformats.org/officeDocument/2006/relationships/image" Target="../media/image48.png"/><Relationship Id="rId15" Type="http://schemas.openxmlformats.org/officeDocument/2006/relationships/image" Target="../media/image190.png"/><Relationship Id="rId23" Type="http://schemas.openxmlformats.org/officeDocument/2006/relationships/image" Target="../media/image270.png"/><Relationship Id="rId10" Type="http://schemas.openxmlformats.org/officeDocument/2006/relationships/image" Target="../media/image140.png"/><Relationship Id="rId19" Type="http://schemas.openxmlformats.org/officeDocument/2006/relationships/image" Target="../media/image230.png"/><Relationship Id="rId4" Type="http://schemas.openxmlformats.org/officeDocument/2006/relationships/image" Target="../media/image80.png"/><Relationship Id="rId9" Type="http://schemas.openxmlformats.org/officeDocument/2006/relationships/image" Target="../media/image130.png"/><Relationship Id="rId14" Type="http://schemas.openxmlformats.org/officeDocument/2006/relationships/image" Target="../media/image180.png"/><Relationship Id="rId22" Type="http://schemas.openxmlformats.org/officeDocument/2006/relationships/image" Target="../media/image2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Definitions_of_knowledge#Non-propositional_knowledge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lunadong.com/talks/KGGenerations.pptx" TargetMode="External"/><Relationship Id="rId2" Type="http://schemas.openxmlformats.org/officeDocument/2006/relationships/hyperlink" Target="https://arxiv.org/pdf/2308.14217.pdf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lunadong.com/talks/KGGenerations.pptx" TargetMode="External"/><Relationship Id="rId2" Type="http://schemas.openxmlformats.org/officeDocument/2006/relationships/hyperlink" Target="https://arxiv.org/pdf/2308.14217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hyperlink" Target="https://towardsdatascience.com/neural-graph-databases-cc35c9e1d04f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1642602"/>
            <a:ext cx="12191999" cy="1617434"/>
          </a:xfrm>
        </p:spPr>
        <p:txBody>
          <a:bodyPr>
            <a:normAutofit fontScale="90000"/>
          </a:bodyPr>
          <a:lstStyle/>
          <a:p>
            <a:r>
              <a:rPr lang="en-US" sz="5400" dirty="0"/>
              <a:t>New Frontiers of Knowledge Graph Reasoning: Recent Advances and Future Trends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97438" y="3779161"/>
            <a:ext cx="9144000" cy="1524359"/>
          </a:xfrm>
        </p:spPr>
        <p:txBody>
          <a:bodyPr>
            <a:normAutofit/>
          </a:bodyPr>
          <a:lstStyle/>
          <a:p>
            <a:r>
              <a:rPr lang="en-US" sz="2800" dirty="0"/>
              <a:t>Part IV: Neural Reasoning Beyond Entities and Relations (1) </a:t>
            </a:r>
          </a:p>
          <a:p>
            <a:r>
              <a:rPr lang="en-US" sz="2800" dirty="0"/>
              <a:t>Yangqiu Song</a:t>
            </a:r>
          </a:p>
          <a:p>
            <a:r>
              <a:rPr lang="en-US" altLang="zh-CN" sz="28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Department of CSE, HKUST</a:t>
            </a:r>
          </a:p>
          <a:p>
            <a:endParaRPr lang="en-US" sz="2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1879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9526-6EB6-6958-007D-FBF18EF0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56" y="18255"/>
            <a:ext cx="10515600" cy="1325563"/>
          </a:xfrm>
        </p:spPr>
        <p:txBody>
          <a:bodyPr>
            <a:normAutofit/>
          </a:bodyPr>
          <a:lstStyle/>
          <a:p>
            <a:r>
              <a:rPr lang="en-HK" sz="4000" dirty="0"/>
              <a:t>Why do we want to go beyond entities in Web2.0?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E1AE7-3894-8FD8-1219-98C763678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39" y="1436230"/>
            <a:ext cx="4411493" cy="5012532"/>
          </a:xfrm>
        </p:spPr>
        <p:txBody>
          <a:bodyPr/>
          <a:lstStyle/>
          <a:p>
            <a:r>
              <a:rPr lang="en-HK" dirty="0"/>
              <a:t>User centric and user generated content (UGC)</a:t>
            </a:r>
          </a:p>
          <a:p>
            <a:pPr lvl="1"/>
            <a:r>
              <a:rPr lang="en-HK" dirty="0"/>
              <a:t>Explicit incentives : </a:t>
            </a:r>
          </a:p>
          <a:p>
            <a:pPr lvl="2"/>
            <a:r>
              <a:rPr lang="en-HK" dirty="0"/>
              <a:t>e.g., user reviews, posting blogs, tweets, photos, videos, etc.</a:t>
            </a:r>
          </a:p>
          <a:p>
            <a:pPr lvl="1"/>
            <a:r>
              <a:rPr lang="en-US" altLang="zh-CN" dirty="0"/>
              <a:t>Implicit </a:t>
            </a:r>
            <a:r>
              <a:rPr lang="en-HK" dirty="0"/>
              <a:t>incentives </a:t>
            </a:r>
            <a:r>
              <a:rPr lang="en-US" altLang="zh-CN" dirty="0"/>
              <a:t>: </a:t>
            </a:r>
          </a:p>
          <a:p>
            <a:pPr lvl="2"/>
            <a:r>
              <a:rPr lang="en-US" altLang="zh-CN" dirty="0"/>
              <a:t>user behaviors, e.g., following, browsing, clicking, searching, upvoting, etc.</a:t>
            </a:r>
            <a:endParaRPr lang="en-HK" dirty="0"/>
          </a:p>
          <a:p>
            <a:pPr lvl="1"/>
            <a:endParaRPr lang="en-HK" dirty="0"/>
          </a:p>
          <a:p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5F7E4-B1BC-F83E-C3B4-E7DF7AC89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10</a:t>
            </a:fld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5962060-5B6B-D295-A089-11ADB2D1DF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7325" y="1319741"/>
            <a:ext cx="1932245" cy="542581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087B70D-E446-658F-00F0-C65BAC0286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684" y="1308311"/>
            <a:ext cx="1842867" cy="5413164"/>
          </a:xfrm>
          <a:prstGeom prst="rect">
            <a:avLst/>
          </a:prstGeom>
        </p:spPr>
      </p:pic>
      <p:sp>
        <p:nvSpPr>
          <p:cNvPr id="16" name="Callout: Left Arrow 15">
            <a:extLst>
              <a:ext uri="{FF2B5EF4-FFF2-40B4-BE49-F238E27FC236}">
                <a16:creationId xmlns:a16="http://schemas.microsoft.com/office/drawing/2014/main" id="{52998302-0CBD-A73E-F9AE-D88E2158496A}"/>
              </a:ext>
            </a:extLst>
          </p:cNvPr>
          <p:cNvSpPr/>
          <p:nvPr/>
        </p:nvSpPr>
        <p:spPr>
          <a:xfrm>
            <a:off x="6142796" y="3253962"/>
            <a:ext cx="2077935" cy="2295727"/>
          </a:xfrm>
          <a:prstGeom prst="leftArrowCallou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HK" dirty="0"/>
              <a:t>Why do I </a:t>
            </a:r>
            <a:r>
              <a:rPr lang="en-HK" dirty="0">
                <a:solidFill>
                  <a:srgbClr val="7030A0"/>
                </a:solidFill>
              </a:rPr>
              <a:t>post</a:t>
            </a:r>
            <a:r>
              <a:rPr lang="en-HK" dirty="0"/>
              <a:t> this tweet? </a:t>
            </a:r>
          </a:p>
          <a:p>
            <a:pPr algn="ctr"/>
            <a:r>
              <a:rPr lang="en-HK" dirty="0"/>
              <a:t>Sell my own work, or promote my student?</a:t>
            </a:r>
          </a:p>
        </p:txBody>
      </p:sp>
      <p:sp>
        <p:nvSpPr>
          <p:cNvPr id="17" name="Callout: Left Arrow 16">
            <a:extLst>
              <a:ext uri="{FF2B5EF4-FFF2-40B4-BE49-F238E27FC236}">
                <a16:creationId xmlns:a16="http://schemas.microsoft.com/office/drawing/2014/main" id="{0514DA5E-DE5F-6B4C-3EF3-FC832698A9EA}"/>
              </a:ext>
            </a:extLst>
          </p:cNvPr>
          <p:cNvSpPr/>
          <p:nvPr/>
        </p:nvSpPr>
        <p:spPr>
          <a:xfrm>
            <a:off x="9839528" y="2835612"/>
            <a:ext cx="2303833" cy="1865641"/>
          </a:xfrm>
          <a:prstGeom prst="leftArrowCallout">
            <a:avLst/>
          </a:prstGeom>
          <a:ln w="3810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HK" dirty="0"/>
              <a:t>Why do </a:t>
            </a:r>
            <a:r>
              <a:rPr lang="en-US" altLang="zh-CN" dirty="0"/>
              <a:t>I </a:t>
            </a:r>
            <a:r>
              <a:rPr lang="en-US" altLang="zh-CN" dirty="0">
                <a:solidFill>
                  <a:srgbClr val="7030A0"/>
                </a:solidFill>
              </a:rPr>
              <a:t>like</a:t>
            </a:r>
            <a:r>
              <a:rPr lang="en-US" altLang="zh-CN" dirty="0"/>
              <a:t> this post? I like the content or promote my own work?</a:t>
            </a:r>
            <a:endParaRPr lang="en-HK" dirty="0"/>
          </a:p>
        </p:txBody>
      </p:sp>
    </p:spTree>
    <p:extLst>
      <p:ext uri="{BB962C8B-B14F-4D97-AF65-F5344CB8AC3E}">
        <p14:creationId xmlns:p14="http://schemas.microsoft.com/office/powerpoint/2010/main" val="251603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9526-6EB6-6958-007D-FBF18EF0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56" y="18255"/>
            <a:ext cx="10515600" cy="1325563"/>
          </a:xfrm>
        </p:spPr>
        <p:txBody>
          <a:bodyPr>
            <a:normAutofit/>
          </a:bodyPr>
          <a:lstStyle/>
          <a:p>
            <a:r>
              <a:rPr lang="en-HK" sz="4000" dirty="0"/>
              <a:t>Why do we want to go beyond entities in Web2.0?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E1AE7-3894-8FD8-1219-98C763678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4553" y="1343818"/>
            <a:ext cx="8521430" cy="5012532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chemeClr val="accent1"/>
                </a:solidFill>
              </a:rPr>
              <a:t>“I post this tweet: Sell my own work or promote my student?” </a:t>
            </a:r>
            <a:r>
              <a:rPr lang="en-US" sz="2800" dirty="0">
                <a:solidFill>
                  <a:schemeClr val="accent1"/>
                </a:solidFill>
              </a:rPr>
              <a:t>Inference involves:</a:t>
            </a:r>
          </a:p>
          <a:p>
            <a:r>
              <a:rPr lang="en-US" dirty="0">
                <a:solidFill>
                  <a:srgbClr val="C00000"/>
                </a:solidFill>
              </a:rPr>
              <a:t>1. Theory of Mind</a:t>
            </a:r>
            <a:endParaRPr lang="en-US" sz="2800" dirty="0">
              <a:solidFill>
                <a:srgbClr val="C00000"/>
              </a:solidFill>
            </a:endParaRPr>
          </a:p>
          <a:p>
            <a:pPr lvl="1"/>
            <a:r>
              <a:rPr lang="en-US" dirty="0"/>
              <a:t>i.e., the development of </a:t>
            </a:r>
            <a:r>
              <a:rPr lang="en-US" dirty="0">
                <a:solidFill>
                  <a:srgbClr val="00B0F0"/>
                </a:solidFill>
              </a:rPr>
              <a:t>knowledge</a:t>
            </a:r>
            <a:r>
              <a:rPr lang="en-US" dirty="0"/>
              <a:t> that </a:t>
            </a:r>
            <a:r>
              <a:rPr lang="en-US" dirty="0">
                <a:solidFill>
                  <a:srgbClr val="00B0F0"/>
                </a:solidFill>
              </a:rPr>
              <a:t>others have beliefs, desires, and intentions</a:t>
            </a:r>
            <a:r>
              <a:rPr lang="en-US" dirty="0"/>
              <a:t> that are different from one's own</a:t>
            </a:r>
          </a:p>
          <a:p>
            <a:pPr lvl="1"/>
            <a:r>
              <a:rPr lang="en-US" dirty="0"/>
              <a:t>Possessing a functional theory of mind is crucial for success in everyday human social interactions</a:t>
            </a:r>
            <a:endParaRPr lang="en-US" sz="2800" dirty="0"/>
          </a:p>
          <a:p>
            <a:pPr lvl="1"/>
            <a:endParaRPr lang="en-US" dirty="0"/>
          </a:p>
          <a:p>
            <a:r>
              <a:rPr lang="en-US" dirty="0"/>
              <a:t>What makes us take actions?</a:t>
            </a:r>
          </a:p>
          <a:p>
            <a:pPr lvl="1"/>
            <a:r>
              <a:rPr lang="en-US" dirty="0">
                <a:solidFill>
                  <a:srgbClr val="FF0000"/>
                </a:solidFill>
              </a:rPr>
              <a:t>Beliefs</a:t>
            </a:r>
            <a:r>
              <a:rPr lang="en-US" dirty="0"/>
              <a:t> and </a:t>
            </a:r>
            <a:r>
              <a:rPr lang="en-US" dirty="0">
                <a:solidFill>
                  <a:srgbClr val="FF0000"/>
                </a:solidFill>
              </a:rPr>
              <a:t>desires</a:t>
            </a:r>
            <a:r>
              <a:rPr lang="en-US" dirty="0"/>
              <a:t> are mediated by </a:t>
            </a:r>
            <a:r>
              <a:rPr lang="en-US" dirty="0">
                <a:solidFill>
                  <a:srgbClr val="00B050"/>
                </a:solidFill>
              </a:rPr>
              <a:t>intentions</a:t>
            </a:r>
            <a:r>
              <a:rPr lang="en-US" dirty="0"/>
              <a:t> which in turn controls human’s </a:t>
            </a:r>
            <a:r>
              <a:rPr lang="en-US" dirty="0">
                <a:solidFill>
                  <a:srgbClr val="7030A0"/>
                </a:solidFill>
              </a:rPr>
              <a:t>actions (or speech)</a:t>
            </a:r>
            <a:r>
              <a:rPr lang="en-US" dirty="0"/>
              <a:t> (Kashima et al., 1998)</a:t>
            </a:r>
          </a:p>
          <a:p>
            <a:pPr lvl="1"/>
            <a:r>
              <a:rPr lang="en-US" dirty="0"/>
              <a:t>Intentions are implicit</a:t>
            </a:r>
          </a:p>
          <a:p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5F7E4-B1BC-F83E-C3B4-E7DF7AC89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11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34FCC8-2C62-401D-7A43-FB74F9B9C0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1677" y="1230922"/>
            <a:ext cx="3252861" cy="446881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1C3E793-A27D-1943-BA44-1F1953486F99}"/>
              </a:ext>
            </a:extLst>
          </p:cNvPr>
          <p:cNvSpPr txBox="1"/>
          <p:nvPr/>
        </p:nvSpPr>
        <p:spPr>
          <a:xfrm>
            <a:off x="0" y="6086577"/>
            <a:ext cx="12192001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3"/>
              </a:rPr>
              <a:t>https://en.wikipedia.org/wiki/Intention</a:t>
            </a:r>
            <a:endParaRPr lang="en-US" sz="1100" dirty="0"/>
          </a:p>
          <a:p>
            <a:r>
              <a:rPr lang="en-HK" sz="1100" dirty="0">
                <a:hlinkClick r:id="rId4"/>
              </a:rPr>
              <a:t>https://en.wikipedia.org/wiki/Theory_of_mind</a:t>
            </a:r>
            <a:endParaRPr lang="en-HK" sz="1100" dirty="0"/>
          </a:p>
          <a:p>
            <a:r>
              <a:rPr lang="en-HK" sz="1100" dirty="0"/>
              <a:t>Jacob Andreas: Language Models as Agent Models. EMNLP (Findings) 2022: 5769-5779</a:t>
            </a:r>
          </a:p>
          <a:p>
            <a:r>
              <a:rPr lang="en-US" sz="1100" dirty="0"/>
              <a:t>Kashima, Yoshihisa, Allison </a:t>
            </a:r>
            <a:r>
              <a:rPr lang="en-US" sz="1100" dirty="0" err="1"/>
              <a:t>McKintyre</a:t>
            </a:r>
            <a:r>
              <a:rPr lang="en-US" sz="1100" dirty="0"/>
              <a:t>, and Paul Clifford. "The Category of the Mind: Folk Psychology of Belief, Desire, and Intention." Asian Journal Of Social Psychology 1, no. 3 (December 1998): 289–313.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8D9325-AA41-B3D0-960B-6856152A980D}"/>
              </a:ext>
            </a:extLst>
          </p:cNvPr>
          <p:cNvSpPr txBox="1"/>
          <p:nvPr/>
        </p:nvSpPr>
        <p:spPr>
          <a:xfrm>
            <a:off x="9381103" y="5627078"/>
            <a:ext cx="20403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/>
              <a:t>Figure taken from Andreas (2022)</a:t>
            </a:r>
          </a:p>
        </p:txBody>
      </p:sp>
    </p:spTree>
    <p:extLst>
      <p:ext uri="{BB962C8B-B14F-4D97-AF65-F5344CB8AC3E}">
        <p14:creationId xmlns:p14="http://schemas.microsoft.com/office/powerpoint/2010/main" val="993425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E79526-6EB6-6958-007D-FBF18EF0EC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456" y="18255"/>
            <a:ext cx="10515600" cy="1325563"/>
          </a:xfrm>
        </p:spPr>
        <p:txBody>
          <a:bodyPr>
            <a:normAutofit/>
          </a:bodyPr>
          <a:lstStyle/>
          <a:p>
            <a:r>
              <a:rPr lang="en-HK" sz="4000" dirty="0"/>
              <a:t>Why do we want to go beyond entities in Web2.0?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9E1AE7-3894-8FD8-1219-98C7636780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9447" y="1343817"/>
            <a:ext cx="8584358" cy="549592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accent1"/>
                </a:solidFill>
              </a:rPr>
              <a:t>“</a:t>
            </a:r>
            <a:r>
              <a:rPr lang="en-US" dirty="0">
                <a:solidFill>
                  <a:schemeClr val="accent1"/>
                </a:solidFill>
              </a:rPr>
              <a:t>I post this tweet: My student gets more visible or not?</a:t>
            </a:r>
            <a:r>
              <a:rPr lang="en-US" sz="2800" dirty="0">
                <a:solidFill>
                  <a:schemeClr val="accent1"/>
                </a:solidFill>
              </a:rPr>
              <a:t>” Inference involves:</a:t>
            </a:r>
          </a:p>
          <a:p>
            <a:r>
              <a:rPr lang="en-US" sz="2800" dirty="0">
                <a:solidFill>
                  <a:srgbClr val="C00000"/>
                </a:solidFill>
              </a:rPr>
              <a:t>2. System II Processing</a:t>
            </a:r>
          </a:p>
          <a:p>
            <a:pPr lvl="1"/>
            <a:r>
              <a:rPr lang="en-US" dirty="0"/>
              <a:t>We need to equip machine learning systems with “slow, logical, sequential, conscious, linguistic, algorithmic, planning, reasoning”</a:t>
            </a:r>
          </a:p>
          <a:p>
            <a:pPr lvl="1"/>
            <a:endParaRPr lang="en-US" sz="2000" dirty="0"/>
          </a:p>
          <a:p>
            <a:r>
              <a:rPr lang="en-US" sz="2600" dirty="0"/>
              <a:t>Particularly, such a system requires the “understanding of how </a:t>
            </a:r>
            <a:r>
              <a:rPr lang="en-US" sz="2600" dirty="0">
                <a:solidFill>
                  <a:srgbClr val="00B0F0"/>
                </a:solidFill>
              </a:rPr>
              <a:t>actions </a:t>
            </a:r>
            <a:r>
              <a:rPr lang="en-US" sz="2600" dirty="0"/>
              <a:t>interact with </a:t>
            </a:r>
            <a:r>
              <a:rPr lang="en-US" sz="2600" dirty="0">
                <a:solidFill>
                  <a:srgbClr val="FF0000"/>
                </a:solidFill>
              </a:rPr>
              <a:t>changes (of states) in distribution</a:t>
            </a:r>
            <a:r>
              <a:rPr lang="en-US" sz="2600" dirty="0"/>
              <a:t>”</a:t>
            </a:r>
          </a:p>
          <a:p>
            <a:pPr lvl="1"/>
            <a:r>
              <a:rPr lang="en-US" sz="2200" dirty="0"/>
              <a:t>“Agents face </a:t>
            </a:r>
            <a:r>
              <a:rPr lang="en-US" sz="2200" dirty="0">
                <a:solidFill>
                  <a:srgbClr val="C00000"/>
                </a:solidFill>
              </a:rPr>
              <a:t>non-stationarities</a:t>
            </a:r>
            <a:r>
              <a:rPr lang="en-US" sz="2200" dirty="0"/>
              <a:t>”</a:t>
            </a:r>
          </a:p>
          <a:p>
            <a:pPr lvl="1"/>
            <a:r>
              <a:rPr lang="en-US" sz="2200" dirty="0"/>
              <a:t>Conditioned on “</a:t>
            </a:r>
            <a:r>
              <a:rPr lang="en-HK" sz="2200" dirty="0"/>
              <a:t>different places, times, sensors, actuators, goals, policies, etc</a:t>
            </a:r>
            <a:r>
              <a:rPr lang="en-US" sz="2200" dirty="0"/>
              <a:t>”</a:t>
            </a:r>
          </a:p>
          <a:p>
            <a:endParaRPr lang="en-US" sz="2800" dirty="0"/>
          </a:p>
          <a:p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F5F7E4-B1BC-F83E-C3B4-E7DF7AC898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12</a:t>
            </a:fld>
            <a:endParaRPr lang="en-US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4676918D-804B-FEB3-7918-F997D3311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2138" y="1290118"/>
            <a:ext cx="2193157" cy="3260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Bloomberg/Bloomberg via Getty Images">
            <a:extLst>
              <a:ext uri="{FF2B5EF4-FFF2-40B4-BE49-F238E27FC236}">
                <a16:creationId xmlns:a16="http://schemas.microsoft.com/office/drawing/2014/main" id="{C6DD7446-8E3E-5DB9-04C1-6EDF527E7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38676" y="4694100"/>
            <a:ext cx="3043878" cy="202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25D40E2-48B3-45AB-3685-AE4FAA356FCF}"/>
              </a:ext>
            </a:extLst>
          </p:cNvPr>
          <p:cNvSpPr txBox="1"/>
          <p:nvPr/>
        </p:nvSpPr>
        <p:spPr>
          <a:xfrm>
            <a:off x="0" y="6531968"/>
            <a:ext cx="93121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400" dirty="0">
                <a:hlinkClick r:id="rId4"/>
              </a:rPr>
              <a:t>http://www.iro.umontreal.ca/~bengioy/AAAI-9feb2020.pdf</a:t>
            </a:r>
            <a:endParaRPr lang="en-HK" sz="1400" dirty="0"/>
          </a:p>
        </p:txBody>
      </p:sp>
    </p:spTree>
    <p:extLst>
      <p:ext uri="{BB962C8B-B14F-4D97-AF65-F5344CB8AC3E}">
        <p14:creationId xmlns:p14="http://schemas.microsoft.com/office/powerpoint/2010/main" val="2414708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C56C-68B6-75BC-EE26-02D49DC5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2502" y="34984"/>
            <a:ext cx="9999506" cy="856034"/>
          </a:xfrm>
        </p:spPr>
        <p:txBody>
          <a:bodyPr/>
          <a:lstStyle/>
          <a:p>
            <a:r>
              <a:rPr lang="en-US" dirty="0"/>
              <a:t>Why Graphs?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B6184-038F-B045-210E-2B77ABBC1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7524" y="2809528"/>
            <a:ext cx="11786179" cy="5231825"/>
          </a:xfrm>
        </p:spPr>
        <p:txBody>
          <a:bodyPr>
            <a:normAutofit/>
          </a:bodyPr>
          <a:lstStyle/>
          <a:p>
            <a:r>
              <a:rPr lang="en-US" sz="2400" dirty="0"/>
              <a:t>We need the </a:t>
            </a:r>
            <a:r>
              <a:rPr lang="en-US" sz="2400" dirty="0">
                <a:solidFill>
                  <a:srgbClr val="FF0000"/>
                </a:solidFill>
              </a:rPr>
              <a:t>right level </a:t>
            </a:r>
            <a:r>
              <a:rPr lang="en-US" sz="2400" dirty="0"/>
              <a:t>and </a:t>
            </a:r>
            <a:r>
              <a:rPr lang="en-US" sz="2400" dirty="0">
                <a:solidFill>
                  <a:srgbClr val="FF0000"/>
                </a:solidFill>
              </a:rPr>
              <a:t>right perspective </a:t>
            </a:r>
            <a:r>
              <a:rPr lang="en-US" sz="2400" dirty="0"/>
              <a:t>of abstraction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Different levels of abstractness</a:t>
            </a:r>
            <a:r>
              <a:rPr lang="en-HK" sz="2000" dirty="0">
                <a:solidFill>
                  <a:srgbClr val="0070C0"/>
                </a:solidFill>
              </a:rPr>
              <a:t>: </a:t>
            </a:r>
            <a:r>
              <a:rPr lang="en-US" sz="1800" dirty="0"/>
              <a:t>“</a:t>
            </a:r>
            <a:r>
              <a:rPr lang="en-US" sz="1800" dirty="0" err="1"/>
              <a:t>PersonX</a:t>
            </a:r>
            <a:r>
              <a:rPr lang="en-US" sz="1800" dirty="0"/>
              <a:t> drinks coca cola”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“[drinking beverage],” “[event]”</a:t>
            </a:r>
          </a:p>
          <a:p>
            <a:pPr lvl="1"/>
            <a:r>
              <a:rPr lang="en-US" sz="2000" dirty="0">
                <a:solidFill>
                  <a:srgbClr val="0070C0"/>
                </a:solidFill>
              </a:rPr>
              <a:t>Different perspectives: </a:t>
            </a:r>
            <a:r>
              <a:rPr lang="en-US" sz="1800" dirty="0"/>
              <a:t>“Coca cola” </a:t>
            </a:r>
            <a:r>
              <a:rPr lang="en-US" sz="1800" dirty="0">
                <a:sym typeface="Wingdings" panose="05000000000000000000" pitchFamily="2" charset="2"/>
              </a:rPr>
              <a:t></a:t>
            </a:r>
            <a:r>
              <a:rPr lang="en-US" sz="1800" dirty="0"/>
              <a:t> “[sugary beverage],” “[phosphate containing beverage],” “[iced drink],” not in a strict taxonomy</a:t>
            </a:r>
          </a:p>
          <a:p>
            <a:pPr lvl="3"/>
            <a:r>
              <a:rPr lang="en-US" sz="1600" dirty="0" err="1">
                <a:solidFill>
                  <a:srgbClr val="FF0000"/>
                </a:solidFill>
              </a:rPr>
              <a:t>PersonX</a:t>
            </a:r>
            <a:r>
              <a:rPr lang="en-US" sz="1600" dirty="0">
                <a:solidFill>
                  <a:srgbClr val="FF0000"/>
                </a:solidFill>
              </a:rPr>
              <a:t> drinks [iced drink]</a:t>
            </a:r>
            <a:r>
              <a:rPr lang="en-US" sz="1600" dirty="0"/>
              <a:t>, </a:t>
            </a:r>
            <a:r>
              <a:rPr lang="en-US" sz="1600" dirty="0" err="1">
                <a:solidFill>
                  <a:srgbClr val="00B050"/>
                </a:solidFill>
              </a:rPr>
              <a:t>xReact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B0F0"/>
                </a:solidFill>
              </a:rPr>
              <a:t>refreshed</a:t>
            </a:r>
          </a:p>
          <a:p>
            <a:pPr lvl="3"/>
            <a:r>
              <a:rPr lang="en-US" sz="1600" dirty="0" err="1">
                <a:solidFill>
                  <a:srgbClr val="FF0000"/>
                </a:solidFill>
              </a:rPr>
              <a:t>PersonX</a:t>
            </a:r>
            <a:r>
              <a:rPr lang="en-US" sz="1600" dirty="0">
                <a:solidFill>
                  <a:srgbClr val="FF0000"/>
                </a:solidFill>
              </a:rPr>
              <a:t> drinks [sugary beverage]</a:t>
            </a:r>
            <a:r>
              <a:rPr lang="en-US" sz="1600" dirty="0"/>
              <a:t>, </a:t>
            </a:r>
            <a:r>
              <a:rPr lang="en-US" sz="1600" dirty="0" err="1">
                <a:solidFill>
                  <a:srgbClr val="00B050"/>
                </a:solidFill>
              </a:rPr>
              <a:t>xEffect</a:t>
            </a:r>
            <a:r>
              <a:rPr lang="en-US" sz="1600" dirty="0"/>
              <a:t>, </a:t>
            </a:r>
            <a:r>
              <a:rPr lang="en-US" sz="1600" dirty="0">
                <a:solidFill>
                  <a:srgbClr val="00B0F0"/>
                </a:solidFill>
              </a:rPr>
              <a:t>gain weight</a:t>
            </a:r>
          </a:p>
          <a:p>
            <a:endParaRPr lang="en-HK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DD5AC-EFE4-3A6E-A890-C2B4414F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13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FAA4C87-2B20-3C27-DF4E-0B27DC0682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5052" y="891018"/>
            <a:ext cx="3004226" cy="208739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A2671D4-785E-E5E0-26D3-FC1A056BBDBD}"/>
              </a:ext>
            </a:extLst>
          </p:cNvPr>
          <p:cNvSpPr/>
          <p:nvPr/>
        </p:nvSpPr>
        <p:spPr>
          <a:xfrm>
            <a:off x="-8107" y="6396335"/>
            <a:ext cx="1100261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M. Minsky, “</a:t>
            </a:r>
            <a:r>
              <a:rPr lang="en-US" altLang="zh-CN" sz="1200" dirty="0"/>
              <a:t>K-Lines: A theory of Memory</a:t>
            </a:r>
            <a:r>
              <a:rPr lang="en-US" sz="1200" dirty="0"/>
              <a:t>," Cognitive Science 4 (1980). 117-133.</a:t>
            </a:r>
          </a:p>
          <a:p>
            <a:r>
              <a:rPr lang="en-HK" sz="1200" dirty="0"/>
              <a:t>Mutian He, Tianqing Fang, Weiqi Wang, and Yangqiu Song. Acquiring and Modelling Abstract Commonsense Knowledge via Conceptualization. </a:t>
            </a:r>
            <a:r>
              <a:rPr lang="en-HK" sz="1200" dirty="0" err="1"/>
              <a:t>Arxiv</a:t>
            </a:r>
            <a:r>
              <a:rPr lang="en-HK" sz="1200" dirty="0"/>
              <a:t> 2022.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B5860ED-BEE6-7CFE-AB10-620B29AF5500}"/>
              </a:ext>
            </a:extLst>
          </p:cNvPr>
          <p:cNvSpPr txBox="1"/>
          <p:nvPr/>
        </p:nvSpPr>
        <p:spPr>
          <a:xfrm>
            <a:off x="10085557" y="2903219"/>
            <a:ext cx="210644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K-Pyramid: Minsky (1980)</a:t>
            </a:r>
            <a:endParaRPr lang="en-US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2EC49A-0DE6-8E8A-31B3-29A4DD5E4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6272" y="4675495"/>
            <a:ext cx="7854088" cy="1720840"/>
          </a:xfrm>
          <a:prstGeom prst="rect">
            <a:avLst/>
          </a:prstGeo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07EBEAD2-0FC6-42C2-C52A-64E697BFEBA0}"/>
              </a:ext>
            </a:extLst>
          </p:cNvPr>
          <p:cNvSpPr txBox="1">
            <a:spLocks/>
          </p:cNvSpPr>
          <p:nvPr/>
        </p:nvSpPr>
        <p:spPr>
          <a:xfrm>
            <a:off x="254542" y="1021849"/>
            <a:ext cx="9207228" cy="169216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The K-Line Theory (Minsky, 1980)</a:t>
            </a:r>
          </a:p>
          <a:p>
            <a:pPr lvl="1"/>
            <a:r>
              <a:rPr lang="en-US" sz="2000" dirty="0"/>
              <a:t>More than </a:t>
            </a:r>
            <a:r>
              <a:rPr lang="en-US" sz="2000" dirty="0">
                <a:solidFill>
                  <a:schemeClr val="accent2"/>
                </a:solidFill>
              </a:rPr>
              <a:t>ontology</a:t>
            </a:r>
            <a:r>
              <a:rPr lang="en-US" sz="2000" dirty="0"/>
              <a:t>: categories include substances, properties, relations, states of affairs, and events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Mental states </a:t>
            </a:r>
            <a:r>
              <a:rPr lang="en-US" sz="2000" dirty="0"/>
              <a:t>in our memory are also in a hierarchical structure </a:t>
            </a:r>
            <a:r>
              <a:rPr lang="en-US" sz="2000" dirty="0">
                <a:solidFill>
                  <a:schemeClr val="accent6"/>
                </a:solidFill>
              </a:rPr>
              <a:t>beyond an ontology</a:t>
            </a:r>
            <a:r>
              <a:rPr lang="en-US" sz="2000" dirty="0"/>
              <a:t>; described as a </a:t>
            </a:r>
            <a:r>
              <a:rPr lang="en-US" sz="2000" dirty="0">
                <a:solidFill>
                  <a:srgbClr val="7030A0"/>
                </a:solidFill>
              </a:rPr>
              <a:t>K-pyramid</a:t>
            </a:r>
          </a:p>
        </p:txBody>
      </p:sp>
    </p:spTree>
    <p:extLst>
      <p:ext uri="{BB962C8B-B14F-4D97-AF65-F5344CB8AC3E}">
        <p14:creationId xmlns:p14="http://schemas.microsoft.com/office/powerpoint/2010/main" val="506235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3C56C-68B6-75BC-EE26-02D49DC58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1236" y="34984"/>
            <a:ext cx="10020771" cy="856034"/>
          </a:xfrm>
        </p:spPr>
        <p:txBody>
          <a:bodyPr/>
          <a:lstStyle/>
          <a:p>
            <a:r>
              <a:rPr lang="en-US" dirty="0"/>
              <a:t>Why Graphs?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DB6184-038F-B045-210E-2B77ABBC16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277" y="1167662"/>
            <a:ext cx="6163431" cy="5269139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effectLst/>
                <a:ea typeface="DengXian" panose="02010600030101010101" pitchFamily="2" charset="-122"/>
                <a:cs typeface="Aptos" panose="020B0004020202020204" pitchFamily="34" charset="0"/>
              </a:rPr>
              <a:t>Sometimes we need concrete, symbolic, and globally referenced knowledge (Edge et al., 2024)</a:t>
            </a:r>
          </a:p>
          <a:p>
            <a:endParaRPr lang="en-US" altLang="zh-CN" sz="2400" dirty="0">
              <a:ea typeface="DengXian" panose="02010600030101010101" pitchFamily="2" charset="-122"/>
              <a:cs typeface="Aptos" panose="020B0004020202020204" pitchFamily="34" charset="0"/>
            </a:endParaRPr>
          </a:p>
          <a:p>
            <a:r>
              <a:rPr lang="en-US" altLang="zh-CN" sz="2400" dirty="0">
                <a:effectLst/>
                <a:ea typeface="DengXian" panose="02010600030101010101" pitchFamily="2" charset="-122"/>
                <a:cs typeface="Aptos" panose="020B0004020202020204" pitchFamily="34" charset="0"/>
              </a:rPr>
              <a:t>Ability of commonsense reasoning with high complexity</a:t>
            </a:r>
          </a:p>
          <a:p>
            <a:pPr lvl="1"/>
            <a:r>
              <a:rPr lang="en-US" sz="2000" dirty="0">
                <a:ea typeface="DengXian" panose="02010600030101010101" pitchFamily="2" charset="-122"/>
              </a:rPr>
              <a:t>NP-complete problems, e.g., Max-Sat (</a:t>
            </a:r>
            <a:r>
              <a:rPr lang="en-HK" sz="2000" dirty="0" err="1">
                <a:ea typeface="DengXian" panose="02010600030101010101" pitchFamily="2" charset="-122"/>
              </a:rPr>
              <a:t>Chalier</a:t>
            </a:r>
            <a:r>
              <a:rPr lang="en-HK" sz="2000" dirty="0">
                <a:ea typeface="DengXian" panose="02010600030101010101" pitchFamily="2" charset="-122"/>
              </a:rPr>
              <a:t> et al., 2022) , </a:t>
            </a:r>
            <a:r>
              <a:rPr lang="en-US" sz="2000" dirty="0">
                <a:ea typeface="DengXian" panose="02010600030101010101" pitchFamily="2" charset="-122"/>
              </a:rPr>
              <a:t>subgraph </a:t>
            </a:r>
            <a:r>
              <a:rPr lang="en-US" sz="2000" dirty="0">
                <a:ea typeface="DengXian" panose="02010600030101010101" pitchFamily="2" charset="-122"/>
                <a:cs typeface="Aptos" panose="020B0004020202020204" pitchFamily="34" charset="0"/>
              </a:rPr>
              <a:t>matching or counting, subset sum, etc.</a:t>
            </a:r>
            <a:endParaRPr lang="en-HK" sz="2000" dirty="0">
              <a:effectLst/>
              <a:ea typeface="DengXian" panose="02010600030101010101" pitchFamily="2" charset="-122"/>
              <a:cs typeface="Aptos" panose="020B0004020202020204" pitchFamily="34" charset="0"/>
            </a:endParaRPr>
          </a:p>
          <a:p>
            <a:endParaRPr lang="en-HK" sz="2400" dirty="0">
              <a:effectLst/>
              <a:ea typeface="DengXian" panose="02010600030101010101" pitchFamily="2" charset="-122"/>
              <a:cs typeface="Aptos" panose="020B0004020202020204" pitchFamily="34" charset="0"/>
            </a:endParaRPr>
          </a:p>
          <a:p>
            <a:r>
              <a:rPr lang="en-HK" sz="2400" dirty="0">
                <a:effectLst/>
                <a:ea typeface="DengXian" panose="02010600030101010101" pitchFamily="2" charset="-122"/>
                <a:cs typeface="Aptos" panose="020B0004020202020204" pitchFamily="34" charset="0"/>
              </a:rPr>
              <a:t>The trade-offs between scalability and computational complexity</a:t>
            </a:r>
            <a:endParaRPr lang="en-HK" sz="3200" dirty="0">
              <a:effectLst/>
              <a:ea typeface="DengXian" panose="02010600030101010101" pitchFamily="2" charset="-122"/>
              <a:cs typeface="Aptos" panose="020B0004020202020204" pitchFamily="34" charset="0"/>
            </a:endParaRPr>
          </a:p>
          <a:p>
            <a:pPr lvl="1"/>
            <a:r>
              <a:rPr lang="en-HK" sz="2000" dirty="0">
                <a:ea typeface="DengXian" panose="02010600030101010101" pitchFamily="2" charset="-122"/>
                <a:cs typeface="Aptos" panose="020B0004020202020204" pitchFamily="34" charset="0"/>
              </a:rPr>
              <a:t>Intentions can be pre-stored and indexed to be more efficiently accessed online</a:t>
            </a:r>
            <a:endParaRPr lang="en-HK" sz="2000" dirty="0">
              <a:effectLst/>
              <a:ea typeface="DengXian" panose="02010600030101010101" pitchFamily="2" charset="-122"/>
              <a:cs typeface="Aptos" panose="020B000402020202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FDD5AC-EFE4-3A6E-A890-C2B4414F4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14</a:t>
            </a:fld>
            <a:endParaRPr lang="en-US"/>
          </a:p>
        </p:txBody>
      </p:sp>
      <p:sp>
        <p:nvSpPr>
          <p:cNvPr id="15" name="文本框 3">
            <a:extLst>
              <a:ext uri="{FF2B5EF4-FFF2-40B4-BE49-F238E27FC236}">
                <a16:creationId xmlns:a16="http://schemas.microsoft.com/office/drawing/2014/main" id="{84C7E562-5265-AD16-C091-624F70C48A8E}"/>
              </a:ext>
            </a:extLst>
          </p:cNvPr>
          <p:cNvSpPr txBox="1"/>
          <p:nvPr/>
        </p:nvSpPr>
        <p:spPr>
          <a:xfrm>
            <a:off x="7560008" y="2949366"/>
            <a:ext cx="1440872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Event:</a:t>
            </a:r>
          </a:p>
          <a:p>
            <a:pPr algn="ctr"/>
            <a:r>
              <a:rPr kumimoji="1" lang="en-US" altLang="zh-CN" dirty="0"/>
              <a:t>Running</a:t>
            </a:r>
            <a:endParaRPr kumimoji="1" lang="zh-CN" altLang="en-US" dirty="0"/>
          </a:p>
        </p:txBody>
      </p:sp>
      <p:pic>
        <p:nvPicPr>
          <p:cNvPr id="16" name="图片 5">
            <a:extLst>
              <a:ext uri="{FF2B5EF4-FFF2-40B4-BE49-F238E27FC236}">
                <a16:creationId xmlns:a16="http://schemas.microsoft.com/office/drawing/2014/main" id="{BA548CFA-4777-95B2-4A39-B8A9028BFD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0244" y="2949366"/>
            <a:ext cx="741218" cy="741218"/>
          </a:xfrm>
          <a:prstGeom prst="rect">
            <a:avLst/>
          </a:prstGeom>
        </p:spPr>
      </p:pic>
      <p:sp>
        <p:nvSpPr>
          <p:cNvPr id="17" name="文本框 6">
            <a:extLst>
              <a:ext uri="{FF2B5EF4-FFF2-40B4-BE49-F238E27FC236}">
                <a16:creationId xmlns:a16="http://schemas.microsoft.com/office/drawing/2014/main" id="{4C71F463-5F66-C2E4-4D5B-4EB071B91A6C}"/>
              </a:ext>
            </a:extLst>
          </p:cNvPr>
          <p:cNvSpPr txBox="1"/>
          <p:nvPr/>
        </p:nvSpPr>
        <p:spPr>
          <a:xfrm>
            <a:off x="6538015" y="5080208"/>
            <a:ext cx="1096352" cy="646331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dirty="0"/>
              <a:t>Person:</a:t>
            </a:r>
          </a:p>
          <a:p>
            <a:pPr algn="ctr"/>
            <a:r>
              <a:rPr kumimoji="1" lang="en-US" altLang="zh-CN" dirty="0"/>
              <a:t>Athletes</a:t>
            </a:r>
            <a:endParaRPr kumimoji="1" lang="zh-CN" altLang="en-US" dirty="0"/>
          </a:p>
        </p:txBody>
      </p:sp>
      <p:cxnSp>
        <p:nvCxnSpPr>
          <p:cNvPr id="18" name="直线箭头连接符 8">
            <a:extLst>
              <a:ext uri="{FF2B5EF4-FFF2-40B4-BE49-F238E27FC236}">
                <a16:creationId xmlns:a16="http://schemas.microsoft.com/office/drawing/2014/main" id="{659E14F2-4CCD-438B-3423-8E237A71A178}"/>
              </a:ext>
            </a:extLst>
          </p:cNvPr>
          <p:cNvCxnSpPr>
            <a:cxnSpLocks/>
          </p:cNvCxnSpPr>
          <p:nvPr/>
        </p:nvCxnSpPr>
        <p:spPr>
          <a:xfrm flipV="1">
            <a:off x="6851790" y="3700755"/>
            <a:ext cx="1359994" cy="12743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0">
            <a:extLst>
              <a:ext uri="{FF2B5EF4-FFF2-40B4-BE49-F238E27FC236}">
                <a16:creationId xmlns:a16="http://schemas.microsoft.com/office/drawing/2014/main" id="{B8B56546-9234-D579-9B66-66BBCBD50823}"/>
              </a:ext>
            </a:extLst>
          </p:cNvPr>
          <p:cNvSpPr txBox="1"/>
          <p:nvPr/>
        </p:nvSpPr>
        <p:spPr>
          <a:xfrm rot="18935461">
            <a:off x="7147464" y="4241747"/>
            <a:ext cx="1266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BeCapableOf</a:t>
            </a:r>
            <a:endParaRPr kumimoji="1" lang="zh-CN" altLang="en-US" sz="1600" dirty="0"/>
          </a:p>
        </p:txBody>
      </p:sp>
      <p:pic>
        <p:nvPicPr>
          <p:cNvPr id="20" name="图片 13">
            <a:extLst>
              <a:ext uri="{FF2B5EF4-FFF2-40B4-BE49-F238E27FC236}">
                <a16:creationId xmlns:a16="http://schemas.microsoft.com/office/drawing/2014/main" id="{3E82FB61-6AE8-68ED-9024-FE72260E0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40195" y="5154337"/>
            <a:ext cx="1591032" cy="823768"/>
          </a:xfrm>
          <a:prstGeom prst="rect">
            <a:avLst/>
          </a:prstGeom>
        </p:spPr>
      </p:pic>
      <p:cxnSp>
        <p:nvCxnSpPr>
          <p:cNvPr id="21" name="直线箭头连接符 15">
            <a:extLst>
              <a:ext uri="{FF2B5EF4-FFF2-40B4-BE49-F238E27FC236}">
                <a16:creationId xmlns:a16="http://schemas.microsoft.com/office/drawing/2014/main" id="{C0D48ED6-BC89-46CD-EBAD-FCF1067AD229}"/>
              </a:ext>
            </a:extLst>
          </p:cNvPr>
          <p:cNvCxnSpPr>
            <a:cxnSpLocks/>
          </p:cNvCxnSpPr>
          <p:nvPr/>
        </p:nvCxnSpPr>
        <p:spPr>
          <a:xfrm>
            <a:off x="8439771" y="3690584"/>
            <a:ext cx="1323109" cy="14062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线箭头连接符 18">
            <a:extLst>
              <a:ext uri="{FF2B5EF4-FFF2-40B4-BE49-F238E27FC236}">
                <a16:creationId xmlns:a16="http://schemas.microsoft.com/office/drawing/2014/main" id="{59257BB5-E7EC-AC1F-6204-25A0B5F8CA6D}"/>
              </a:ext>
            </a:extLst>
          </p:cNvPr>
          <p:cNvCxnSpPr>
            <a:cxnSpLocks/>
          </p:cNvCxnSpPr>
          <p:nvPr/>
        </p:nvCxnSpPr>
        <p:spPr>
          <a:xfrm flipV="1">
            <a:off x="7753162" y="5407074"/>
            <a:ext cx="1062717" cy="63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0">
            <a:extLst>
              <a:ext uri="{FF2B5EF4-FFF2-40B4-BE49-F238E27FC236}">
                <a16:creationId xmlns:a16="http://schemas.microsoft.com/office/drawing/2014/main" id="{FC542281-371E-7915-C218-7615E06F8C27}"/>
              </a:ext>
            </a:extLst>
          </p:cNvPr>
          <p:cNvSpPr txBox="1"/>
          <p:nvPr/>
        </p:nvSpPr>
        <p:spPr>
          <a:xfrm>
            <a:off x="9900240" y="5867693"/>
            <a:ext cx="6783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Shoes</a:t>
            </a:r>
            <a:endParaRPr kumimoji="1" lang="zh-CN" altLang="en-US" sz="1600" dirty="0"/>
          </a:p>
        </p:txBody>
      </p:sp>
      <p:sp>
        <p:nvSpPr>
          <p:cNvPr id="24" name="文本框 21">
            <a:extLst>
              <a:ext uri="{FF2B5EF4-FFF2-40B4-BE49-F238E27FC236}">
                <a16:creationId xmlns:a16="http://schemas.microsoft.com/office/drawing/2014/main" id="{EBB1ACB5-E7E2-DD7A-7334-2D67E31BF8B3}"/>
              </a:ext>
            </a:extLst>
          </p:cNvPr>
          <p:cNvSpPr txBox="1"/>
          <p:nvPr/>
        </p:nvSpPr>
        <p:spPr>
          <a:xfrm rot="2744493">
            <a:off x="8563190" y="4335896"/>
            <a:ext cx="829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Require</a:t>
            </a:r>
            <a:endParaRPr kumimoji="1" lang="zh-CN" altLang="en-US" sz="1600" dirty="0"/>
          </a:p>
        </p:txBody>
      </p:sp>
      <p:sp>
        <p:nvSpPr>
          <p:cNvPr id="25" name="文本框 22">
            <a:extLst>
              <a:ext uri="{FF2B5EF4-FFF2-40B4-BE49-F238E27FC236}">
                <a16:creationId xmlns:a16="http://schemas.microsoft.com/office/drawing/2014/main" id="{A8BCB3D9-CB27-7D94-69F5-10649D99F7F9}"/>
              </a:ext>
            </a:extLst>
          </p:cNvPr>
          <p:cNvSpPr txBox="1"/>
          <p:nvPr/>
        </p:nvSpPr>
        <p:spPr>
          <a:xfrm>
            <a:off x="7805274" y="5449954"/>
            <a:ext cx="829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Require</a:t>
            </a:r>
            <a:endParaRPr kumimoji="1" lang="zh-CN" altLang="en-US" sz="1600" dirty="0"/>
          </a:p>
        </p:txBody>
      </p:sp>
      <p:pic>
        <p:nvPicPr>
          <p:cNvPr id="26" name="图片 24">
            <a:extLst>
              <a:ext uri="{FF2B5EF4-FFF2-40B4-BE49-F238E27FC236}">
                <a16:creationId xmlns:a16="http://schemas.microsoft.com/office/drawing/2014/main" id="{78070E92-EB19-DC0D-6280-779AF3782B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76395" y="532809"/>
            <a:ext cx="1403078" cy="1403078"/>
          </a:xfrm>
          <a:prstGeom prst="rect">
            <a:avLst/>
          </a:prstGeom>
        </p:spPr>
      </p:pic>
      <p:cxnSp>
        <p:nvCxnSpPr>
          <p:cNvPr id="27" name="直线箭头连接符 25">
            <a:extLst>
              <a:ext uri="{FF2B5EF4-FFF2-40B4-BE49-F238E27FC236}">
                <a16:creationId xmlns:a16="http://schemas.microsoft.com/office/drawing/2014/main" id="{9B45E100-74A4-5734-2ED3-C5A6D9D3EA97}"/>
              </a:ext>
            </a:extLst>
          </p:cNvPr>
          <p:cNvCxnSpPr>
            <a:cxnSpLocks/>
          </p:cNvCxnSpPr>
          <p:nvPr/>
        </p:nvCxnSpPr>
        <p:spPr>
          <a:xfrm>
            <a:off x="9000880" y="3252351"/>
            <a:ext cx="11735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FF8381DF-371D-B3A4-B040-73DFDD008D71}"/>
              </a:ext>
            </a:extLst>
          </p:cNvPr>
          <p:cNvSpPr txBox="1"/>
          <p:nvPr/>
        </p:nvSpPr>
        <p:spPr>
          <a:xfrm>
            <a:off x="8473344" y="1308146"/>
            <a:ext cx="12347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00" dirty="0"/>
              <a:t>Running </a:t>
            </a:r>
          </a:p>
          <a:p>
            <a:r>
              <a:rPr kumimoji="1" lang="en-US" altLang="zh-CN" sz="1600" dirty="0"/>
              <a:t>Shoes</a:t>
            </a:r>
            <a:endParaRPr kumimoji="1" lang="zh-CN" altLang="en-US" sz="1600" dirty="0"/>
          </a:p>
        </p:txBody>
      </p:sp>
      <p:cxnSp>
        <p:nvCxnSpPr>
          <p:cNvPr id="29" name="直线箭头连接符 29">
            <a:extLst>
              <a:ext uri="{FF2B5EF4-FFF2-40B4-BE49-F238E27FC236}">
                <a16:creationId xmlns:a16="http://schemas.microsoft.com/office/drawing/2014/main" id="{86198561-2D3D-A68E-DCAF-86794255A26B}"/>
              </a:ext>
            </a:extLst>
          </p:cNvPr>
          <p:cNvCxnSpPr>
            <a:cxnSpLocks/>
            <a:stCxn id="15" idx="0"/>
          </p:cNvCxnSpPr>
          <p:nvPr/>
        </p:nvCxnSpPr>
        <p:spPr>
          <a:xfrm flipV="1">
            <a:off x="8280444" y="2204471"/>
            <a:ext cx="0" cy="7448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33">
            <a:extLst>
              <a:ext uri="{FF2B5EF4-FFF2-40B4-BE49-F238E27FC236}">
                <a16:creationId xmlns:a16="http://schemas.microsoft.com/office/drawing/2014/main" id="{C158B302-5205-3275-CA1C-8016DF385B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02578" y="2385441"/>
            <a:ext cx="1329269" cy="1180485"/>
          </a:xfrm>
          <a:prstGeom prst="rect">
            <a:avLst/>
          </a:prstGeom>
        </p:spPr>
      </p:pic>
      <p:sp>
        <p:nvSpPr>
          <p:cNvPr id="31" name="文本框 36">
            <a:extLst>
              <a:ext uri="{FF2B5EF4-FFF2-40B4-BE49-F238E27FC236}">
                <a16:creationId xmlns:a16="http://schemas.microsoft.com/office/drawing/2014/main" id="{07209C06-1FC5-AE80-B4F5-A482A927E868}"/>
              </a:ext>
            </a:extLst>
          </p:cNvPr>
          <p:cNvSpPr txBox="1"/>
          <p:nvPr/>
        </p:nvSpPr>
        <p:spPr>
          <a:xfrm>
            <a:off x="9133501" y="3209056"/>
            <a:ext cx="829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Require</a:t>
            </a:r>
            <a:endParaRPr kumimoji="1" lang="zh-CN" altLang="en-US" sz="1600" dirty="0"/>
          </a:p>
        </p:txBody>
      </p:sp>
      <p:cxnSp>
        <p:nvCxnSpPr>
          <p:cNvPr id="32" name="直线箭头连接符 39">
            <a:extLst>
              <a:ext uri="{FF2B5EF4-FFF2-40B4-BE49-F238E27FC236}">
                <a16:creationId xmlns:a16="http://schemas.microsoft.com/office/drawing/2014/main" id="{47D0FA04-7966-7A5A-CFC6-123017A3ADF3}"/>
              </a:ext>
            </a:extLst>
          </p:cNvPr>
          <p:cNvCxnSpPr>
            <a:cxnSpLocks/>
          </p:cNvCxnSpPr>
          <p:nvPr/>
        </p:nvCxnSpPr>
        <p:spPr>
          <a:xfrm>
            <a:off x="9355441" y="1806207"/>
            <a:ext cx="1012949" cy="474563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42">
            <a:extLst>
              <a:ext uri="{FF2B5EF4-FFF2-40B4-BE49-F238E27FC236}">
                <a16:creationId xmlns:a16="http://schemas.microsoft.com/office/drawing/2014/main" id="{1A39D2CF-CAB9-7718-3D97-52DC65ECD370}"/>
              </a:ext>
            </a:extLst>
          </p:cNvPr>
          <p:cNvCxnSpPr>
            <a:cxnSpLocks/>
          </p:cNvCxnSpPr>
          <p:nvPr/>
        </p:nvCxnSpPr>
        <p:spPr>
          <a:xfrm flipV="1">
            <a:off x="10291196" y="3934748"/>
            <a:ext cx="777620" cy="117945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文本框 45">
            <a:extLst>
              <a:ext uri="{FF2B5EF4-FFF2-40B4-BE49-F238E27FC236}">
                <a16:creationId xmlns:a16="http://schemas.microsoft.com/office/drawing/2014/main" id="{20C9EABC-2940-B248-216A-483A1047B02E}"/>
              </a:ext>
            </a:extLst>
          </p:cNvPr>
          <p:cNvSpPr txBox="1"/>
          <p:nvPr/>
        </p:nvSpPr>
        <p:spPr>
          <a:xfrm>
            <a:off x="10477500" y="3493502"/>
            <a:ext cx="13900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Weighted Vest</a:t>
            </a:r>
            <a:endParaRPr kumimoji="1" lang="zh-CN" altLang="en-US" sz="1600" dirty="0"/>
          </a:p>
        </p:txBody>
      </p:sp>
      <p:sp>
        <p:nvSpPr>
          <p:cNvPr id="35" name="文本框 50">
            <a:extLst>
              <a:ext uri="{FF2B5EF4-FFF2-40B4-BE49-F238E27FC236}">
                <a16:creationId xmlns:a16="http://schemas.microsoft.com/office/drawing/2014/main" id="{1F2D45AB-CF53-CAD4-CD24-255AD8F72172}"/>
              </a:ext>
            </a:extLst>
          </p:cNvPr>
          <p:cNvSpPr txBox="1"/>
          <p:nvPr/>
        </p:nvSpPr>
        <p:spPr>
          <a:xfrm>
            <a:off x="7375479" y="2249100"/>
            <a:ext cx="8292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Require</a:t>
            </a:r>
            <a:endParaRPr kumimoji="1" lang="zh-CN" altLang="en-US" sz="1600" dirty="0"/>
          </a:p>
        </p:txBody>
      </p:sp>
      <p:sp>
        <p:nvSpPr>
          <p:cNvPr id="36" name="文本框 51">
            <a:extLst>
              <a:ext uri="{FF2B5EF4-FFF2-40B4-BE49-F238E27FC236}">
                <a16:creationId xmlns:a16="http://schemas.microsoft.com/office/drawing/2014/main" id="{3736037D-C80D-4EC9-8566-805F9020F596}"/>
              </a:ext>
            </a:extLst>
          </p:cNvPr>
          <p:cNvSpPr txBox="1"/>
          <p:nvPr/>
        </p:nvSpPr>
        <p:spPr>
          <a:xfrm rot="1479684">
            <a:off x="9307448" y="1715499"/>
            <a:ext cx="1524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Complementary</a:t>
            </a:r>
            <a:endParaRPr kumimoji="1" lang="zh-CN" altLang="en-US" sz="1600" dirty="0"/>
          </a:p>
        </p:txBody>
      </p:sp>
      <p:sp>
        <p:nvSpPr>
          <p:cNvPr id="37" name="文本框 53">
            <a:extLst>
              <a:ext uri="{FF2B5EF4-FFF2-40B4-BE49-F238E27FC236}">
                <a16:creationId xmlns:a16="http://schemas.microsoft.com/office/drawing/2014/main" id="{61D9ABF1-BB03-5758-1166-46A357858273}"/>
              </a:ext>
            </a:extLst>
          </p:cNvPr>
          <p:cNvSpPr txBox="1"/>
          <p:nvPr/>
        </p:nvSpPr>
        <p:spPr>
          <a:xfrm rot="18230025">
            <a:off x="10172640" y="4281674"/>
            <a:ext cx="1524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Complementary</a:t>
            </a:r>
            <a:endParaRPr kumimoji="1" lang="zh-CN" altLang="en-US" sz="1600" dirty="0"/>
          </a:p>
        </p:txBody>
      </p:sp>
      <p:sp>
        <p:nvSpPr>
          <p:cNvPr id="38" name="文本框 56">
            <a:extLst>
              <a:ext uri="{FF2B5EF4-FFF2-40B4-BE49-F238E27FC236}">
                <a16:creationId xmlns:a16="http://schemas.microsoft.com/office/drawing/2014/main" id="{F931085D-B8AA-3C1F-2E2A-2A078035E263}"/>
              </a:ext>
            </a:extLst>
          </p:cNvPr>
          <p:cNvSpPr txBox="1"/>
          <p:nvPr/>
        </p:nvSpPr>
        <p:spPr>
          <a:xfrm rot="19033763">
            <a:off x="6747442" y="4113768"/>
            <a:ext cx="1180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Typical: 👍 </a:t>
            </a:r>
            <a:endParaRPr kumimoji="1" lang="zh-CN" altLang="en-US" sz="1600" dirty="0"/>
          </a:p>
        </p:txBody>
      </p:sp>
      <p:sp>
        <p:nvSpPr>
          <p:cNvPr id="39" name="文本框 57">
            <a:extLst>
              <a:ext uri="{FF2B5EF4-FFF2-40B4-BE49-F238E27FC236}">
                <a16:creationId xmlns:a16="http://schemas.microsoft.com/office/drawing/2014/main" id="{AA1F1480-0E52-D3A3-5599-B3818C001BBC}"/>
              </a:ext>
            </a:extLst>
          </p:cNvPr>
          <p:cNvSpPr txBox="1"/>
          <p:nvPr/>
        </p:nvSpPr>
        <p:spPr>
          <a:xfrm>
            <a:off x="8253505" y="2256795"/>
            <a:ext cx="1180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Typical: 👍 </a:t>
            </a:r>
            <a:endParaRPr kumimoji="1" lang="zh-CN" altLang="en-US" sz="1600" dirty="0"/>
          </a:p>
        </p:txBody>
      </p:sp>
      <p:sp>
        <p:nvSpPr>
          <p:cNvPr id="40" name="文本框 58">
            <a:extLst>
              <a:ext uri="{FF2B5EF4-FFF2-40B4-BE49-F238E27FC236}">
                <a16:creationId xmlns:a16="http://schemas.microsoft.com/office/drawing/2014/main" id="{E8CD54E2-97B6-B2BA-41A3-102C42885CE2}"/>
              </a:ext>
            </a:extLst>
          </p:cNvPr>
          <p:cNvSpPr txBox="1"/>
          <p:nvPr/>
        </p:nvSpPr>
        <p:spPr>
          <a:xfrm rot="1500527">
            <a:off x="9193742" y="2049919"/>
            <a:ext cx="1180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Typical: 👍 </a:t>
            </a:r>
            <a:endParaRPr kumimoji="1" lang="zh-CN" altLang="en-US" sz="1600" dirty="0"/>
          </a:p>
        </p:txBody>
      </p:sp>
      <p:sp>
        <p:nvSpPr>
          <p:cNvPr id="41" name="文本框 59">
            <a:extLst>
              <a:ext uri="{FF2B5EF4-FFF2-40B4-BE49-F238E27FC236}">
                <a16:creationId xmlns:a16="http://schemas.microsoft.com/office/drawing/2014/main" id="{D85F68F2-B412-76D2-5570-160F649B8D40}"/>
              </a:ext>
            </a:extLst>
          </p:cNvPr>
          <p:cNvSpPr txBox="1"/>
          <p:nvPr/>
        </p:nvSpPr>
        <p:spPr>
          <a:xfrm>
            <a:off x="9027870" y="2908483"/>
            <a:ext cx="1180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Typical: 👍 </a:t>
            </a:r>
            <a:endParaRPr kumimoji="1" lang="zh-CN" altLang="en-US" sz="1600" dirty="0"/>
          </a:p>
        </p:txBody>
      </p:sp>
      <p:sp>
        <p:nvSpPr>
          <p:cNvPr id="42" name="文本框 60">
            <a:extLst>
              <a:ext uri="{FF2B5EF4-FFF2-40B4-BE49-F238E27FC236}">
                <a16:creationId xmlns:a16="http://schemas.microsoft.com/office/drawing/2014/main" id="{D88A5295-FE14-0D46-238A-639D30776B85}"/>
              </a:ext>
            </a:extLst>
          </p:cNvPr>
          <p:cNvSpPr txBox="1"/>
          <p:nvPr/>
        </p:nvSpPr>
        <p:spPr>
          <a:xfrm>
            <a:off x="7753162" y="5058349"/>
            <a:ext cx="1180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Typical: 👎 </a:t>
            </a:r>
            <a:endParaRPr kumimoji="1" lang="zh-CN" altLang="en-US" sz="1600" dirty="0"/>
          </a:p>
        </p:txBody>
      </p:sp>
      <p:sp>
        <p:nvSpPr>
          <p:cNvPr id="43" name="文本框 61">
            <a:extLst>
              <a:ext uri="{FF2B5EF4-FFF2-40B4-BE49-F238E27FC236}">
                <a16:creationId xmlns:a16="http://schemas.microsoft.com/office/drawing/2014/main" id="{FF09AADC-636A-8E4A-9426-7D556D730983}"/>
              </a:ext>
            </a:extLst>
          </p:cNvPr>
          <p:cNvSpPr txBox="1"/>
          <p:nvPr/>
        </p:nvSpPr>
        <p:spPr>
          <a:xfrm rot="2891206">
            <a:off x="8716544" y="4144980"/>
            <a:ext cx="1180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Typical: 👎 </a:t>
            </a:r>
            <a:endParaRPr kumimoji="1" lang="zh-CN" altLang="en-US" sz="1600" dirty="0"/>
          </a:p>
        </p:txBody>
      </p:sp>
      <p:sp>
        <p:nvSpPr>
          <p:cNvPr id="44" name="文本框 62">
            <a:extLst>
              <a:ext uri="{FF2B5EF4-FFF2-40B4-BE49-F238E27FC236}">
                <a16:creationId xmlns:a16="http://schemas.microsoft.com/office/drawing/2014/main" id="{ACF9E2E9-8ECE-EDE9-C690-D44B43E36D6C}"/>
              </a:ext>
            </a:extLst>
          </p:cNvPr>
          <p:cNvSpPr txBox="1"/>
          <p:nvPr/>
        </p:nvSpPr>
        <p:spPr>
          <a:xfrm rot="18130778">
            <a:off x="9957621" y="4160446"/>
            <a:ext cx="11803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/>
              <a:t>Typical: 👎 </a:t>
            </a:r>
            <a:endParaRPr kumimoji="1" lang="zh-CN" altLang="en-US" sz="1600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2573A24-F2C9-11E9-7C7B-77293FF9A6E0}"/>
              </a:ext>
            </a:extLst>
          </p:cNvPr>
          <p:cNvSpPr txBox="1"/>
          <p:nvPr/>
        </p:nvSpPr>
        <p:spPr>
          <a:xfrm>
            <a:off x="0" y="6436801"/>
            <a:ext cx="121920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100" dirty="0"/>
              <a:t>From Local to Global: A Graph RAG Approach to Query-Focused Summarization. Darren Edge, Ha Trinh, Newman Cheng, Joshua Bradley, Alex Chao, Apurva </a:t>
            </a:r>
            <a:r>
              <a:rPr lang="en-HK" sz="1100" dirty="0" err="1"/>
              <a:t>Mody</a:t>
            </a:r>
            <a:r>
              <a:rPr lang="en-HK" sz="1100" dirty="0"/>
              <a:t>, Steven Truitt, Jonathan Larson April 2024</a:t>
            </a:r>
          </a:p>
          <a:p>
            <a:r>
              <a:rPr lang="en-HK" sz="1100" dirty="0"/>
              <a:t>Joint Reasoning for Multi-Faceted Commonsense Knowledge. Yohan </a:t>
            </a:r>
            <a:r>
              <a:rPr lang="en-HK" sz="1100" dirty="0" err="1"/>
              <a:t>Chalier</a:t>
            </a:r>
            <a:r>
              <a:rPr lang="en-HK" sz="1100" dirty="0"/>
              <a:t>, Simon </a:t>
            </a:r>
            <a:r>
              <a:rPr lang="en-HK" sz="1100" dirty="0" err="1"/>
              <a:t>Razniewski</a:t>
            </a:r>
            <a:r>
              <a:rPr lang="en-HK" sz="1100" dirty="0"/>
              <a:t>, Gerhard </a:t>
            </a:r>
            <a:r>
              <a:rPr lang="en-HK" sz="1100" dirty="0" err="1"/>
              <a:t>Weikum</a:t>
            </a:r>
            <a:r>
              <a:rPr lang="en-HK" sz="1100" dirty="0"/>
              <a:t>. ACBC. 2022.</a:t>
            </a:r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8ABF4D25-A27B-5F5E-0B61-53824F3C738A}"/>
              </a:ext>
            </a:extLst>
          </p:cNvPr>
          <p:cNvSpPr txBox="1"/>
          <p:nvPr/>
        </p:nvSpPr>
        <p:spPr>
          <a:xfrm>
            <a:off x="7332618" y="502879"/>
            <a:ext cx="1977982" cy="1553766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6" name="文本框 3">
            <a:extLst>
              <a:ext uri="{FF2B5EF4-FFF2-40B4-BE49-F238E27FC236}">
                <a16:creationId xmlns:a16="http://schemas.microsoft.com/office/drawing/2014/main" id="{E753002F-96A2-CF9A-ABDB-3B05D474FBC6}"/>
              </a:ext>
            </a:extLst>
          </p:cNvPr>
          <p:cNvSpPr txBox="1"/>
          <p:nvPr/>
        </p:nvSpPr>
        <p:spPr>
          <a:xfrm>
            <a:off x="10216566" y="2310956"/>
            <a:ext cx="1728188" cy="1521093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zh-CN" altLang="en-US" dirty="0"/>
          </a:p>
        </p:txBody>
      </p:sp>
      <p:sp>
        <p:nvSpPr>
          <p:cNvPr id="7" name="文本框 3">
            <a:extLst>
              <a:ext uri="{FF2B5EF4-FFF2-40B4-BE49-F238E27FC236}">
                <a16:creationId xmlns:a16="http://schemas.microsoft.com/office/drawing/2014/main" id="{876F9BD8-4A6D-2131-78FA-72A5CA2C0634}"/>
              </a:ext>
            </a:extLst>
          </p:cNvPr>
          <p:cNvSpPr txBox="1"/>
          <p:nvPr/>
        </p:nvSpPr>
        <p:spPr>
          <a:xfrm>
            <a:off x="8911249" y="5132785"/>
            <a:ext cx="1824926" cy="1042685"/>
          </a:xfrm>
          <a:prstGeom prst="rect">
            <a:avLst/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830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63CEC-8393-A69C-571D-137B959CED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739" y="-21335"/>
            <a:ext cx="11082584" cy="1325563"/>
          </a:xfrm>
        </p:spPr>
        <p:txBody>
          <a:bodyPr>
            <a:normAutofit/>
          </a:bodyPr>
          <a:lstStyle/>
          <a:p>
            <a:r>
              <a:rPr lang="en-US" sz="4000" dirty="0" err="1"/>
              <a:t>FolkScope</a:t>
            </a:r>
            <a:r>
              <a:rPr lang="en-US" sz="4000" dirty="0"/>
              <a:t> and COSMO: User-centric Intention KGs</a:t>
            </a:r>
            <a:endParaRPr lang="en-HK" sz="4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9B6FFE-4E4C-B302-9B38-C253297415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15</a:t>
            </a:fld>
            <a:endParaRPr lang="en-US"/>
          </a:p>
        </p:txBody>
      </p:sp>
      <p:sp>
        <p:nvSpPr>
          <p:cNvPr id="3080" name="Content Placeholder 2">
            <a:extLst>
              <a:ext uri="{FF2B5EF4-FFF2-40B4-BE49-F238E27FC236}">
                <a16:creationId xmlns:a16="http://schemas.microsoft.com/office/drawing/2014/main" id="{34C09116-0787-7985-1467-C314AD384F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6151" y="1189328"/>
            <a:ext cx="11440886" cy="5065032"/>
          </a:xfrm>
        </p:spPr>
        <p:txBody>
          <a:bodyPr/>
          <a:lstStyle/>
          <a:p>
            <a:r>
              <a:rPr lang="en-US" dirty="0"/>
              <a:t>AI generated knowledge graph construction framework</a:t>
            </a:r>
            <a:endParaRPr lang="en-HK" dirty="0"/>
          </a:p>
        </p:txBody>
      </p:sp>
      <p:sp>
        <p:nvSpPr>
          <p:cNvPr id="3082" name="圆角矩形 5">
            <a:extLst>
              <a:ext uri="{FF2B5EF4-FFF2-40B4-BE49-F238E27FC236}">
                <a16:creationId xmlns:a16="http://schemas.microsoft.com/office/drawing/2014/main" id="{1CEA83E8-9656-65FD-7545-3A9F26B8B805}"/>
              </a:ext>
            </a:extLst>
          </p:cNvPr>
          <p:cNvSpPr/>
          <p:nvPr/>
        </p:nvSpPr>
        <p:spPr>
          <a:xfrm>
            <a:off x="1074040" y="2837927"/>
            <a:ext cx="2826414" cy="580809"/>
          </a:xfrm>
          <a:prstGeom prst="roundRect">
            <a:avLst>
              <a:gd name="adj" fmla="val 22936"/>
            </a:avLst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83" name="文本框 10">
            <a:extLst>
              <a:ext uri="{FF2B5EF4-FFF2-40B4-BE49-F238E27FC236}">
                <a16:creationId xmlns:a16="http://schemas.microsoft.com/office/drawing/2014/main" id="{C2337A85-A329-0BEE-5C8D-E1C41D719014}"/>
              </a:ext>
            </a:extLst>
          </p:cNvPr>
          <p:cNvSpPr txBox="1"/>
          <p:nvPr/>
        </p:nvSpPr>
        <p:spPr>
          <a:xfrm>
            <a:off x="1074039" y="2944456"/>
            <a:ext cx="2639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UserU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bought [A] because</a:t>
            </a:r>
            <a:endParaRPr kumimoji="1" lang="zh-CN" altLang="en-US" dirty="0"/>
          </a:p>
        </p:txBody>
      </p:sp>
      <p:sp>
        <p:nvSpPr>
          <p:cNvPr id="3084" name="圆角矩形 13">
            <a:extLst>
              <a:ext uri="{FF2B5EF4-FFF2-40B4-BE49-F238E27FC236}">
                <a16:creationId xmlns:a16="http://schemas.microsoft.com/office/drawing/2014/main" id="{82943F07-2471-038B-4775-46B43AFFF92D}"/>
              </a:ext>
            </a:extLst>
          </p:cNvPr>
          <p:cNvSpPr/>
          <p:nvPr/>
        </p:nvSpPr>
        <p:spPr>
          <a:xfrm>
            <a:off x="268700" y="4886136"/>
            <a:ext cx="4447051" cy="923421"/>
          </a:xfrm>
          <a:prstGeom prst="roundRect">
            <a:avLst>
              <a:gd name="adj" fmla="val 22936"/>
            </a:avLst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85" name="文本框 15">
            <a:extLst>
              <a:ext uri="{FF2B5EF4-FFF2-40B4-BE49-F238E27FC236}">
                <a16:creationId xmlns:a16="http://schemas.microsoft.com/office/drawing/2014/main" id="{3C0A51BF-5E47-C820-131F-5DD90E5A3301}"/>
              </a:ext>
            </a:extLst>
          </p:cNvPr>
          <p:cNvSpPr txBox="1"/>
          <p:nvPr/>
        </p:nvSpPr>
        <p:spPr>
          <a:xfrm>
            <a:off x="281015" y="4991874"/>
            <a:ext cx="3765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PersonX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[A] and [B] because</a:t>
            </a:r>
            <a:endParaRPr kumimoji="1" lang="zh-CN" altLang="en-US" dirty="0"/>
          </a:p>
        </p:txBody>
      </p:sp>
      <p:sp>
        <p:nvSpPr>
          <p:cNvPr id="3086" name="圆角矩形 16">
            <a:extLst>
              <a:ext uri="{FF2B5EF4-FFF2-40B4-BE49-F238E27FC236}">
                <a16:creationId xmlns:a16="http://schemas.microsoft.com/office/drawing/2014/main" id="{98A1917B-5FB4-3401-EFFB-D0F1EA21EDCB}"/>
              </a:ext>
            </a:extLst>
          </p:cNvPr>
          <p:cNvSpPr/>
          <p:nvPr/>
        </p:nvSpPr>
        <p:spPr>
          <a:xfrm>
            <a:off x="1074039" y="3864840"/>
            <a:ext cx="2826414" cy="580809"/>
          </a:xfrm>
          <a:prstGeom prst="roundRect">
            <a:avLst>
              <a:gd name="adj" fmla="val 22936"/>
            </a:avLst>
          </a:prstGeom>
          <a:solidFill>
            <a:schemeClr val="accent5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3087" name="文本框 17">
            <a:extLst>
              <a:ext uri="{FF2B5EF4-FFF2-40B4-BE49-F238E27FC236}">
                <a16:creationId xmlns:a16="http://schemas.microsoft.com/office/drawing/2014/main" id="{104358B1-4985-BD04-7392-D2A0E4F5CC5E}"/>
              </a:ext>
            </a:extLst>
          </p:cNvPr>
          <p:cNvSpPr txBox="1"/>
          <p:nvPr/>
        </p:nvSpPr>
        <p:spPr>
          <a:xfrm>
            <a:off x="1094210" y="3955384"/>
            <a:ext cx="26132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PersonX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searches [Q]</a:t>
            </a:r>
            <a:r>
              <a:rPr kumimoji="1" lang="zh-CN" altLang="en-US" dirty="0"/>
              <a:t> </a:t>
            </a:r>
            <a:r>
              <a:rPr kumimoji="1" lang="en-US" altLang="zh-CN" dirty="0"/>
              <a:t>to </a:t>
            </a:r>
            <a:endParaRPr kumimoji="1" lang="zh-CN" altLang="en-US" dirty="0"/>
          </a:p>
        </p:txBody>
      </p:sp>
      <p:cxnSp>
        <p:nvCxnSpPr>
          <p:cNvPr id="3088" name="曲线连接符 19">
            <a:extLst>
              <a:ext uri="{FF2B5EF4-FFF2-40B4-BE49-F238E27FC236}">
                <a16:creationId xmlns:a16="http://schemas.microsoft.com/office/drawing/2014/main" id="{4F7B8EDA-17F6-7F51-9EDC-7AD3B612D6D2}"/>
              </a:ext>
            </a:extLst>
          </p:cNvPr>
          <p:cNvCxnSpPr>
            <a:cxnSpLocks/>
            <a:stCxn id="3083" idx="3"/>
          </p:cNvCxnSpPr>
          <p:nvPr/>
        </p:nvCxnSpPr>
        <p:spPr>
          <a:xfrm>
            <a:off x="3713672" y="3129122"/>
            <a:ext cx="1080277" cy="64235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9" name="曲线连接符 23">
            <a:extLst>
              <a:ext uri="{FF2B5EF4-FFF2-40B4-BE49-F238E27FC236}">
                <a16:creationId xmlns:a16="http://schemas.microsoft.com/office/drawing/2014/main" id="{780CB7C1-4A9E-938A-BF0E-F8D905D40383}"/>
              </a:ext>
            </a:extLst>
          </p:cNvPr>
          <p:cNvCxnSpPr>
            <a:cxnSpLocks/>
            <a:stCxn id="3086" idx="3"/>
          </p:cNvCxnSpPr>
          <p:nvPr/>
        </p:nvCxnSpPr>
        <p:spPr>
          <a:xfrm flipV="1">
            <a:off x="3900453" y="3980156"/>
            <a:ext cx="893495" cy="175089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0" name="曲线连接符 26">
            <a:extLst>
              <a:ext uri="{FF2B5EF4-FFF2-40B4-BE49-F238E27FC236}">
                <a16:creationId xmlns:a16="http://schemas.microsoft.com/office/drawing/2014/main" id="{68132CF0-DB57-2D74-F3C7-EC21105818F5}"/>
              </a:ext>
            </a:extLst>
          </p:cNvPr>
          <p:cNvCxnSpPr>
            <a:cxnSpLocks/>
          </p:cNvCxnSpPr>
          <p:nvPr/>
        </p:nvCxnSpPr>
        <p:spPr>
          <a:xfrm flipV="1">
            <a:off x="3966993" y="4126156"/>
            <a:ext cx="777072" cy="1219048"/>
          </a:xfrm>
          <a:prstGeom prst="curved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1" name="文本框 28">
            <a:extLst>
              <a:ext uri="{FF2B5EF4-FFF2-40B4-BE49-F238E27FC236}">
                <a16:creationId xmlns:a16="http://schemas.microsoft.com/office/drawing/2014/main" id="{64938FD2-18E8-8EAA-6CE9-81B33EE41744}"/>
              </a:ext>
            </a:extLst>
          </p:cNvPr>
          <p:cNvSpPr txBox="1"/>
          <p:nvPr/>
        </p:nvSpPr>
        <p:spPr>
          <a:xfrm>
            <a:off x="990694" y="2454191"/>
            <a:ext cx="33089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Explainable recommendation </a:t>
            </a:r>
            <a:endParaRPr kumimoji="1" lang="zh-CN" altLang="en-US" b="1" dirty="0"/>
          </a:p>
        </p:txBody>
      </p:sp>
      <p:sp>
        <p:nvSpPr>
          <p:cNvPr id="3092" name="文本框 30">
            <a:extLst>
              <a:ext uri="{FF2B5EF4-FFF2-40B4-BE49-F238E27FC236}">
                <a16:creationId xmlns:a16="http://schemas.microsoft.com/office/drawing/2014/main" id="{4AC24FEE-4BB1-711A-37D6-6C7BB1B2A023}"/>
              </a:ext>
            </a:extLst>
          </p:cNvPr>
          <p:cNvSpPr txBox="1"/>
          <p:nvPr/>
        </p:nvSpPr>
        <p:spPr>
          <a:xfrm>
            <a:off x="1201381" y="3507096"/>
            <a:ext cx="24689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Query-item relevance</a:t>
            </a:r>
            <a:endParaRPr kumimoji="1" lang="zh-CN" altLang="en-US" b="1" dirty="0"/>
          </a:p>
        </p:txBody>
      </p:sp>
      <p:sp>
        <p:nvSpPr>
          <p:cNvPr id="3093" name="文本框 31">
            <a:extLst>
              <a:ext uri="{FF2B5EF4-FFF2-40B4-BE49-F238E27FC236}">
                <a16:creationId xmlns:a16="http://schemas.microsoft.com/office/drawing/2014/main" id="{D21C6C17-4AF4-F692-A197-E012087DDABF}"/>
              </a:ext>
            </a:extLst>
          </p:cNvPr>
          <p:cNvSpPr txBox="1"/>
          <p:nvPr/>
        </p:nvSpPr>
        <p:spPr>
          <a:xfrm>
            <a:off x="831087" y="4530057"/>
            <a:ext cx="3209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b="1" dirty="0"/>
              <a:t>User behavior rationalization</a:t>
            </a:r>
            <a:endParaRPr kumimoji="1" lang="zh-CN" altLang="en-US" b="1" dirty="0"/>
          </a:p>
        </p:txBody>
      </p:sp>
      <p:pic>
        <p:nvPicPr>
          <p:cNvPr id="3094" name="图片 35">
            <a:extLst>
              <a:ext uri="{FF2B5EF4-FFF2-40B4-BE49-F238E27FC236}">
                <a16:creationId xmlns:a16="http://schemas.microsoft.com/office/drawing/2014/main" id="{9CC6EE97-60AD-CCF9-E0B1-F759FED35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212" y="2854671"/>
            <a:ext cx="2011329" cy="793804"/>
          </a:xfrm>
          <a:prstGeom prst="rect">
            <a:avLst/>
          </a:prstGeom>
        </p:spPr>
      </p:pic>
      <p:pic>
        <p:nvPicPr>
          <p:cNvPr id="3095" name="图片 37">
            <a:extLst>
              <a:ext uri="{FF2B5EF4-FFF2-40B4-BE49-F238E27FC236}">
                <a16:creationId xmlns:a16="http://schemas.microsoft.com/office/drawing/2014/main" id="{D4439160-BBDC-D4F0-4E79-5CBF5D89DE1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407" r="11461" b="10531"/>
          <a:stretch/>
        </p:blipFill>
        <p:spPr>
          <a:xfrm>
            <a:off x="7557149" y="4185446"/>
            <a:ext cx="1695784" cy="1096121"/>
          </a:xfrm>
          <a:prstGeom prst="rect">
            <a:avLst/>
          </a:prstGeom>
        </p:spPr>
      </p:pic>
      <p:cxnSp>
        <p:nvCxnSpPr>
          <p:cNvPr id="3096" name="直线箭头连接符 39">
            <a:extLst>
              <a:ext uri="{FF2B5EF4-FFF2-40B4-BE49-F238E27FC236}">
                <a16:creationId xmlns:a16="http://schemas.microsoft.com/office/drawing/2014/main" id="{0C454699-755C-3146-1424-A872BBEE607C}"/>
              </a:ext>
            </a:extLst>
          </p:cNvPr>
          <p:cNvCxnSpPr>
            <a:cxnSpLocks/>
          </p:cNvCxnSpPr>
          <p:nvPr/>
        </p:nvCxnSpPr>
        <p:spPr>
          <a:xfrm>
            <a:off x="6755670" y="3876428"/>
            <a:ext cx="644771" cy="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7" name="圆角矩形 43">
            <a:extLst>
              <a:ext uri="{FF2B5EF4-FFF2-40B4-BE49-F238E27FC236}">
                <a16:creationId xmlns:a16="http://schemas.microsoft.com/office/drawing/2014/main" id="{4E7C2B3A-2C8C-549A-7D99-39D44767161C}"/>
              </a:ext>
            </a:extLst>
          </p:cNvPr>
          <p:cNvSpPr/>
          <p:nvPr/>
        </p:nvSpPr>
        <p:spPr>
          <a:xfrm>
            <a:off x="7385576" y="2719530"/>
            <a:ext cx="2011329" cy="2677640"/>
          </a:xfrm>
          <a:prstGeom prst="roundRect">
            <a:avLst>
              <a:gd name="adj" fmla="val 9085"/>
            </a:avLst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098" name="直线箭头连接符 45">
            <a:extLst>
              <a:ext uri="{FF2B5EF4-FFF2-40B4-BE49-F238E27FC236}">
                <a16:creationId xmlns:a16="http://schemas.microsoft.com/office/drawing/2014/main" id="{34710756-0F6E-E026-EC82-9A6B74D10139}"/>
              </a:ext>
            </a:extLst>
          </p:cNvPr>
          <p:cNvCxnSpPr>
            <a:cxnSpLocks/>
            <a:stCxn id="3094" idx="2"/>
            <a:endCxn id="3095" idx="0"/>
          </p:cNvCxnSpPr>
          <p:nvPr/>
        </p:nvCxnSpPr>
        <p:spPr>
          <a:xfrm>
            <a:off x="8393877" y="3648475"/>
            <a:ext cx="11164" cy="536971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9" name="文本框 47">
            <a:extLst>
              <a:ext uri="{FF2B5EF4-FFF2-40B4-BE49-F238E27FC236}">
                <a16:creationId xmlns:a16="http://schemas.microsoft.com/office/drawing/2014/main" id="{3792EF31-CBDC-13D6-63D7-7432823A3F7C}"/>
              </a:ext>
            </a:extLst>
          </p:cNvPr>
          <p:cNvSpPr txBox="1"/>
          <p:nvPr/>
        </p:nvSpPr>
        <p:spPr>
          <a:xfrm>
            <a:off x="7148075" y="5557847"/>
            <a:ext cx="2647663" cy="523220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en-US" altLang="zh-CN" sz="1400" dirty="0"/>
              <a:t>Pattern mining, Filtering, Normalization, Conceptualization</a:t>
            </a:r>
            <a:endParaRPr kumimoji="1" lang="zh-CN" altLang="en-US" sz="1400" dirty="0"/>
          </a:p>
        </p:txBody>
      </p:sp>
      <p:sp>
        <p:nvSpPr>
          <p:cNvPr id="3100" name="文本框 49">
            <a:extLst>
              <a:ext uri="{FF2B5EF4-FFF2-40B4-BE49-F238E27FC236}">
                <a16:creationId xmlns:a16="http://schemas.microsoft.com/office/drawing/2014/main" id="{0B66FFF9-C7BB-B22D-9B50-6872A6B4954E}"/>
              </a:ext>
            </a:extLst>
          </p:cNvPr>
          <p:cNvSpPr txBox="1"/>
          <p:nvPr/>
        </p:nvSpPr>
        <p:spPr>
          <a:xfrm>
            <a:off x="1838895" y="5850804"/>
            <a:ext cx="973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Prompts</a:t>
            </a:r>
            <a:endParaRPr kumimoji="1" lang="zh-CN" altLang="en-US" dirty="0"/>
          </a:p>
        </p:txBody>
      </p:sp>
      <p:cxnSp>
        <p:nvCxnSpPr>
          <p:cNvPr id="3101" name="直线箭头连接符 51">
            <a:extLst>
              <a:ext uri="{FF2B5EF4-FFF2-40B4-BE49-F238E27FC236}">
                <a16:creationId xmlns:a16="http://schemas.microsoft.com/office/drawing/2014/main" id="{F56BB996-F7C5-2652-430B-E66E324C1E83}"/>
              </a:ext>
            </a:extLst>
          </p:cNvPr>
          <p:cNvCxnSpPr>
            <a:cxnSpLocks/>
          </p:cNvCxnSpPr>
          <p:nvPr/>
        </p:nvCxnSpPr>
        <p:spPr>
          <a:xfrm>
            <a:off x="9458542" y="3876428"/>
            <a:ext cx="644771" cy="0"/>
          </a:xfrm>
          <a:prstGeom prst="straightConnector1">
            <a:avLst/>
          </a:prstGeom>
          <a:ln w="25400">
            <a:solidFill>
              <a:schemeClr val="tx1">
                <a:alpha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02" name="图片 53">
            <a:extLst>
              <a:ext uri="{FF2B5EF4-FFF2-40B4-BE49-F238E27FC236}">
                <a16:creationId xmlns:a16="http://schemas.microsoft.com/office/drawing/2014/main" id="{45A9AF70-7744-572C-2F4A-9D85BAC4FD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0042430" y="3130578"/>
            <a:ext cx="1820223" cy="1704184"/>
          </a:xfrm>
          <a:prstGeom prst="rect">
            <a:avLst/>
          </a:prstGeom>
        </p:spPr>
      </p:pic>
      <p:cxnSp>
        <p:nvCxnSpPr>
          <p:cNvPr id="3103" name="曲线连接符 72">
            <a:extLst>
              <a:ext uri="{FF2B5EF4-FFF2-40B4-BE49-F238E27FC236}">
                <a16:creationId xmlns:a16="http://schemas.microsoft.com/office/drawing/2014/main" id="{A38495B6-33CD-4DFE-45BA-001416500C2B}"/>
              </a:ext>
            </a:extLst>
          </p:cNvPr>
          <p:cNvCxnSpPr>
            <a:cxnSpLocks/>
            <a:stCxn id="3102" idx="0"/>
            <a:endCxn id="3105" idx="0"/>
          </p:cNvCxnSpPr>
          <p:nvPr/>
        </p:nvCxnSpPr>
        <p:spPr>
          <a:xfrm rot="16200000" flipV="1">
            <a:off x="8097755" y="275791"/>
            <a:ext cx="695175" cy="5014399"/>
          </a:xfrm>
          <a:prstGeom prst="curvedConnector3">
            <a:avLst>
              <a:gd name="adj1" fmla="val 132884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04" name="文本框 78">
            <a:extLst>
              <a:ext uri="{FF2B5EF4-FFF2-40B4-BE49-F238E27FC236}">
                <a16:creationId xmlns:a16="http://schemas.microsoft.com/office/drawing/2014/main" id="{9693A8F6-F68F-3F9B-C175-295F855D6236}"/>
              </a:ext>
            </a:extLst>
          </p:cNvPr>
          <p:cNvSpPr txBox="1"/>
          <p:nvPr/>
        </p:nvSpPr>
        <p:spPr>
          <a:xfrm>
            <a:off x="10132658" y="4710288"/>
            <a:ext cx="1740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400" dirty="0"/>
              <a:t>Intention KG</a:t>
            </a:r>
            <a:endParaRPr kumimoji="1" lang="zh-CN" altLang="en-US" sz="2400" dirty="0"/>
          </a:p>
        </p:txBody>
      </p:sp>
      <p:sp>
        <p:nvSpPr>
          <p:cNvPr id="3105" name="文本框 99">
            <a:extLst>
              <a:ext uri="{FF2B5EF4-FFF2-40B4-BE49-F238E27FC236}">
                <a16:creationId xmlns:a16="http://schemas.microsoft.com/office/drawing/2014/main" id="{D8D66B69-E772-6E7A-78D3-6415DC77F692}"/>
              </a:ext>
            </a:extLst>
          </p:cNvPr>
          <p:cNvSpPr txBox="1"/>
          <p:nvPr/>
        </p:nvSpPr>
        <p:spPr>
          <a:xfrm>
            <a:off x="4848905" y="2435403"/>
            <a:ext cx="21784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>
                <a:latin typeface="Britannic Bold" panose="020B0903060703020204" pitchFamily="34" charset="0"/>
              </a:rPr>
              <a:t>AI Generator</a:t>
            </a:r>
            <a:endParaRPr kumimoji="1" lang="zh-CN" altLang="en-US" sz="2800" dirty="0">
              <a:latin typeface="Britannic Bold" panose="020B0903060703020204" pitchFamily="34" charset="0"/>
            </a:endParaRPr>
          </a:p>
        </p:txBody>
      </p:sp>
      <p:sp>
        <p:nvSpPr>
          <p:cNvPr id="3108" name="TextBox 3107">
            <a:extLst>
              <a:ext uri="{FF2B5EF4-FFF2-40B4-BE49-F238E27FC236}">
                <a16:creationId xmlns:a16="http://schemas.microsoft.com/office/drawing/2014/main" id="{2FB1C1CC-1142-4E33-E4B7-04616BEE7B10}"/>
              </a:ext>
            </a:extLst>
          </p:cNvPr>
          <p:cNvSpPr txBox="1"/>
          <p:nvPr/>
        </p:nvSpPr>
        <p:spPr>
          <a:xfrm>
            <a:off x="-16328" y="6388973"/>
            <a:ext cx="122083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800" dirty="0"/>
              <a:t>Changlong Yu, Weiqi Wang, Xin Liu, Jiaxin Bai, Yangqiu </a:t>
            </a:r>
            <a:r>
              <a:rPr lang="en-HK" sz="800" dirty="0" err="1"/>
              <a:t>Song,</a:t>
            </a:r>
            <a:r>
              <a:rPr lang="en-HK" sz="800" dirty="0"/>
              <a:t> Zheng Li, Yifan Gao, Tianyu Cao, and Bing Yin. </a:t>
            </a:r>
            <a:r>
              <a:rPr lang="en-HK" sz="800" dirty="0" err="1"/>
              <a:t>FolkScope</a:t>
            </a:r>
            <a:r>
              <a:rPr lang="en-HK" sz="800" dirty="0"/>
              <a:t>: Intention Knowledge Graph Construction for E-commerce Commonsense Discovery. Findings of ACL. 2023.</a:t>
            </a:r>
          </a:p>
          <a:p>
            <a:r>
              <a:rPr lang="en-HK" sz="800" dirty="0"/>
              <a:t>Changlong Yu, Xin Liu, Jefferson Maia, Tianyu Cao, Laurence (Yang) Li, Yifan Gao, Yangqiu </a:t>
            </a:r>
            <a:r>
              <a:rPr lang="en-HK" sz="800" dirty="0" err="1"/>
              <a:t>Song,</a:t>
            </a:r>
            <a:r>
              <a:rPr lang="en-HK" sz="800" dirty="0"/>
              <a:t> Rahul Goutam, Haiyang Zhang, Bing Yin, Zheng Li. COSMO: A large-scale e-commerce common sense knowledge generation and serving system at Amazon. SIGMOD Industrial Track. 2024.</a:t>
            </a:r>
          </a:p>
          <a:p>
            <a:r>
              <a:rPr lang="en-HK" sz="800" dirty="0"/>
              <a:t>Hongming Zhang*, Xin Liu*, </a:t>
            </a:r>
            <a:r>
              <a:rPr lang="en-HK" sz="800" dirty="0" err="1"/>
              <a:t>Haojie</a:t>
            </a:r>
            <a:r>
              <a:rPr lang="en-HK" sz="800" dirty="0"/>
              <a:t> Pan*, Haowen Ke, Jiefu Ou, Tianqing Fang, and Yangqiu Song. ASER: Towards Large-scale Commonsense Knowledge Acquisition via Higher-order </a:t>
            </a:r>
            <a:r>
              <a:rPr lang="en-HK" sz="800" dirty="0" err="1"/>
              <a:t>Selectional</a:t>
            </a:r>
            <a:r>
              <a:rPr lang="en-HK" sz="800" dirty="0"/>
              <a:t> Preference over Eventualities. Artificial Intelligence, Volume 309, August 2022, 103740.</a:t>
            </a:r>
          </a:p>
        </p:txBody>
      </p:sp>
      <p:sp>
        <p:nvSpPr>
          <p:cNvPr id="3109" name="Rectangle 3108">
            <a:extLst>
              <a:ext uri="{FF2B5EF4-FFF2-40B4-BE49-F238E27FC236}">
                <a16:creationId xmlns:a16="http://schemas.microsoft.com/office/drawing/2014/main" id="{A76C6E52-3DE0-F24D-CDF4-12794DCD697A}"/>
              </a:ext>
            </a:extLst>
          </p:cNvPr>
          <p:cNvSpPr/>
          <p:nvPr/>
        </p:nvSpPr>
        <p:spPr>
          <a:xfrm>
            <a:off x="171686" y="1805962"/>
            <a:ext cx="11864956" cy="4414174"/>
          </a:xfrm>
          <a:prstGeom prst="rect">
            <a:avLst/>
          </a:prstGeom>
          <a:noFill/>
          <a:ln w="38100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>
              <a:ln>
                <a:solidFill>
                  <a:sysClr val="windowText" lastClr="000000"/>
                </a:solidFill>
              </a:ln>
              <a:solidFill>
                <a:schemeClr val="tx1"/>
              </a:solidFill>
            </a:endParaRPr>
          </a:p>
        </p:txBody>
      </p:sp>
      <p:sp>
        <p:nvSpPr>
          <p:cNvPr id="3110" name="TextBox 3109">
            <a:extLst>
              <a:ext uri="{FF2B5EF4-FFF2-40B4-BE49-F238E27FC236}">
                <a16:creationId xmlns:a16="http://schemas.microsoft.com/office/drawing/2014/main" id="{A6F926A0-A355-12CF-899F-EB5C088A3749}"/>
              </a:ext>
            </a:extLst>
          </p:cNvPr>
          <p:cNvSpPr txBox="1"/>
          <p:nvPr/>
        </p:nvSpPr>
        <p:spPr>
          <a:xfrm>
            <a:off x="10443117" y="1890964"/>
            <a:ext cx="1516377" cy="646331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HK" sz="3600" dirty="0"/>
              <a:t>AIG-KG</a:t>
            </a:r>
          </a:p>
        </p:txBody>
      </p:sp>
      <p:sp>
        <p:nvSpPr>
          <p:cNvPr id="3111" name="文本框 15">
            <a:extLst>
              <a:ext uri="{FF2B5EF4-FFF2-40B4-BE49-F238E27FC236}">
                <a16:creationId xmlns:a16="http://schemas.microsoft.com/office/drawing/2014/main" id="{C8855ACF-A0EA-F20E-0BEC-85FC27A0067C}"/>
              </a:ext>
            </a:extLst>
          </p:cNvPr>
          <p:cNvSpPr txBox="1"/>
          <p:nvPr/>
        </p:nvSpPr>
        <p:spPr>
          <a:xfrm>
            <a:off x="280070" y="5383737"/>
            <a:ext cx="44470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err="1"/>
              <a:t>PersonX</a:t>
            </a:r>
            <a:r>
              <a:rPr kumimoji="1" lang="zh-CN" altLang="en-US" dirty="0"/>
              <a:t> </a:t>
            </a:r>
            <a:r>
              <a:rPr kumimoji="1" lang="en-US" altLang="zh-CN" dirty="0"/>
              <a:t>searched</a:t>
            </a:r>
            <a:r>
              <a:rPr kumimoji="1" lang="zh-CN" altLang="en-US" dirty="0"/>
              <a:t> </a:t>
            </a:r>
            <a:r>
              <a:rPr kumimoji="1" lang="en-US" altLang="zh-CN" dirty="0"/>
              <a:t>[A] and bought [B] because</a:t>
            </a:r>
            <a:endParaRPr kumimoji="1" lang="zh-CN" altLang="en-US" dirty="0"/>
          </a:p>
        </p:txBody>
      </p:sp>
      <p:sp>
        <p:nvSpPr>
          <p:cNvPr id="3112" name="圆角矩形 24">
            <a:extLst>
              <a:ext uri="{FF2B5EF4-FFF2-40B4-BE49-F238E27FC236}">
                <a16:creationId xmlns:a16="http://schemas.microsoft.com/office/drawing/2014/main" id="{C2977610-C738-FFA1-9276-2EDDE63AF7DD}"/>
              </a:ext>
            </a:extLst>
          </p:cNvPr>
          <p:cNvSpPr/>
          <p:nvPr/>
        </p:nvSpPr>
        <p:spPr>
          <a:xfrm>
            <a:off x="7851038" y="1891047"/>
            <a:ext cx="1096842" cy="614717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kumimoji="1" lang="en-US" altLang="zh-CN" sz="1600" b="1">
                <a:latin typeface="+mj-lt"/>
                <a:cs typeface="Times New Roman" panose="02020603050405020304" pitchFamily="18" charset="0"/>
              </a:rPr>
              <a:t>Human </a:t>
            </a:r>
          </a:p>
          <a:p>
            <a:r>
              <a:rPr kumimoji="1" lang="en-US" altLang="zh-CN" sz="1600" b="1">
                <a:latin typeface="+mj-lt"/>
                <a:cs typeface="Times New Roman" panose="02020603050405020304" pitchFamily="18" charset="0"/>
              </a:rPr>
              <a:t>Feedback</a:t>
            </a:r>
            <a:endParaRPr kumimoji="1" lang="zh-CN" altLang="en-US" sz="1600" b="1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文本框 49">
            <a:extLst>
              <a:ext uri="{FF2B5EF4-FFF2-40B4-BE49-F238E27FC236}">
                <a16:creationId xmlns:a16="http://schemas.microsoft.com/office/drawing/2014/main" id="{B340D161-65D6-4397-1B2B-1358DF2CEDD7}"/>
              </a:ext>
            </a:extLst>
          </p:cNvPr>
          <p:cNvSpPr txBox="1"/>
          <p:nvPr/>
        </p:nvSpPr>
        <p:spPr>
          <a:xfrm>
            <a:off x="280070" y="1887578"/>
            <a:ext cx="4284763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zh-CN" sz="2400" dirty="0"/>
              <a:t>Actions on E-commerce Platform</a:t>
            </a:r>
            <a:endParaRPr kumimoji="1" lang="zh-CN" alt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6F6EF2D-0742-B5A3-7D03-1FEB1D77B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3861" y="2992847"/>
            <a:ext cx="2272407" cy="241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04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" grpId="0" animBg="1"/>
      <p:bldP spid="3083" grpId="0"/>
      <p:bldP spid="3084" grpId="0" animBg="1"/>
      <p:bldP spid="3085" grpId="0"/>
      <p:bldP spid="3086" grpId="0" animBg="1"/>
      <p:bldP spid="3087" grpId="0"/>
      <p:bldP spid="3091" grpId="0"/>
      <p:bldP spid="3092" grpId="0"/>
      <p:bldP spid="3093" grpId="0"/>
      <p:bldP spid="3097" grpId="0" animBg="1"/>
      <p:bldP spid="3099" grpId="0" animBg="1"/>
      <p:bldP spid="3100" grpId="0"/>
      <p:bldP spid="3104" grpId="0"/>
      <p:bldP spid="3105" grpId="0"/>
      <p:bldP spid="3109" grpId="0" animBg="1"/>
      <p:bldP spid="3110" grpId="0" animBg="1"/>
      <p:bldP spid="3111" grpId="0"/>
      <p:bldP spid="3112" grpId="0" animBg="1"/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A6DAEE-CA3D-BAB3-93AC-71F524D41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16</a:t>
            </a:fld>
            <a:endParaRPr 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66C25C45-6077-B095-F34B-EB406CE23F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3041" y="1113215"/>
            <a:ext cx="11905918" cy="5425697"/>
          </a:xfr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A11CC19-C8CE-BF54-BB32-1920018FC2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9850" y="18256"/>
            <a:ext cx="10683949" cy="1094959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FolkScope</a:t>
            </a:r>
            <a:r>
              <a:rPr lang="en-US" dirty="0"/>
              <a:t>: Collective Intention KG </a:t>
            </a:r>
            <a:r>
              <a:rPr lang="en-US" altLang="zh-CN" dirty="0"/>
              <a:t>for Co-Purchases</a:t>
            </a:r>
            <a:endParaRPr lang="en-HK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CA31FAF-FA37-A3C1-4ACE-D05BA7BA013B}"/>
              </a:ext>
            </a:extLst>
          </p:cNvPr>
          <p:cNvSpPr/>
          <p:nvPr/>
        </p:nvSpPr>
        <p:spPr>
          <a:xfrm>
            <a:off x="143042" y="1113215"/>
            <a:ext cx="11982284" cy="3550459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6915E37-EE1D-319C-DD2B-10DCF421516F}"/>
              </a:ext>
            </a:extLst>
          </p:cNvPr>
          <p:cNvSpPr/>
          <p:nvPr/>
        </p:nvSpPr>
        <p:spPr>
          <a:xfrm>
            <a:off x="104858" y="1113215"/>
            <a:ext cx="11982284" cy="1306136"/>
          </a:xfrm>
          <a:prstGeom prst="rect">
            <a:avLst/>
          </a:prstGeom>
          <a:solidFill>
            <a:schemeClr val="bg1">
              <a:lumMod val="8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71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4959C-9EA9-17E6-0228-2DCA43160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2970" y="21317"/>
            <a:ext cx="10438807" cy="908487"/>
          </a:xfrm>
        </p:spPr>
        <p:txBody>
          <a:bodyPr>
            <a:noAutofit/>
          </a:bodyPr>
          <a:lstStyle/>
          <a:p>
            <a:r>
              <a:rPr lang="en-US" altLang="zh-CN" sz="3600" dirty="0"/>
              <a:t>Deployments: </a:t>
            </a:r>
            <a:r>
              <a:rPr lang="en-US" sz="3600" dirty="0"/>
              <a:t>COSMO, Intention KG for Search-buy</a:t>
            </a:r>
            <a:endParaRPr lang="en-HK" sz="3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4FA6ABE-26C0-48BF-5702-834630CCC1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17</a:t>
            </a:fld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709EBB-9168-086A-7AEF-DCB57CB49F17}"/>
              </a:ext>
            </a:extLst>
          </p:cNvPr>
          <p:cNvGrpSpPr/>
          <p:nvPr/>
        </p:nvGrpSpPr>
        <p:grpSpPr>
          <a:xfrm>
            <a:off x="6057089" y="1926032"/>
            <a:ext cx="6016557" cy="4737032"/>
            <a:chOff x="1055638" y="1126563"/>
            <a:chExt cx="6901403" cy="5474632"/>
          </a:xfrm>
        </p:grpSpPr>
        <p:pic>
          <p:nvPicPr>
            <p:cNvPr id="7" name="图片 3">
              <a:extLst>
                <a:ext uri="{FF2B5EF4-FFF2-40B4-BE49-F238E27FC236}">
                  <a16:creationId xmlns:a16="http://schemas.microsoft.com/office/drawing/2014/main" id="{1E0C5AEA-CE21-59EB-A445-94E8B6E7FB2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703"/>
            <a:stretch/>
          </p:blipFill>
          <p:spPr>
            <a:xfrm>
              <a:off x="4802289" y="1538341"/>
              <a:ext cx="3154752" cy="4954534"/>
            </a:xfrm>
            <a:prstGeom prst="rect">
              <a:avLst/>
            </a:prstGeom>
          </p:spPr>
        </p:pic>
        <p:pic>
          <p:nvPicPr>
            <p:cNvPr id="8" name="内容占位符 9">
              <a:extLst>
                <a:ext uri="{FF2B5EF4-FFF2-40B4-BE49-F238E27FC236}">
                  <a16:creationId xmlns:a16="http://schemas.microsoft.com/office/drawing/2014/main" id="{D284D88D-1E1D-1B30-F26C-DD178959CB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3942"/>
            <a:stretch/>
          </p:blipFill>
          <p:spPr>
            <a:xfrm>
              <a:off x="1055638" y="1538341"/>
              <a:ext cx="2963228" cy="5062854"/>
            </a:xfrm>
            <a:prstGeom prst="rect">
              <a:avLst/>
            </a:prstGeom>
          </p:spPr>
        </p:pic>
        <p:sp>
          <p:nvSpPr>
            <p:cNvPr id="9" name="圆角矩形 5">
              <a:extLst>
                <a:ext uri="{FF2B5EF4-FFF2-40B4-BE49-F238E27FC236}">
                  <a16:creationId xmlns:a16="http://schemas.microsoft.com/office/drawing/2014/main" id="{4C379360-5885-EF39-62E5-5015FEEACE2E}"/>
                </a:ext>
              </a:extLst>
            </p:cNvPr>
            <p:cNvSpPr/>
            <p:nvPr/>
          </p:nvSpPr>
          <p:spPr>
            <a:xfrm>
              <a:off x="1447115" y="1538341"/>
              <a:ext cx="1042363" cy="348204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0" name="文本框 6">
              <a:extLst>
                <a:ext uri="{FF2B5EF4-FFF2-40B4-BE49-F238E27FC236}">
                  <a16:creationId xmlns:a16="http://schemas.microsoft.com/office/drawing/2014/main" id="{07C83B72-FAC8-A79D-78E6-345E3DA981ED}"/>
                </a:ext>
              </a:extLst>
            </p:cNvPr>
            <p:cNvSpPr txBox="1"/>
            <p:nvPr/>
          </p:nvSpPr>
          <p:spPr>
            <a:xfrm>
              <a:off x="1642619" y="1126563"/>
              <a:ext cx="2063113" cy="4624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>
                  <a:solidFill>
                    <a:srgbClr val="FF0000"/>
                  </a:solidFill>
                  <a:latin typeface="Open Sans Light" pitchFamily="2" charset="0"/>
                </a:rPr>
                <a:t>Search query</a:t>
              </a:r>
              <a:endParaRPr kumimoji="1" lang="zh-CN" altLang="en-US" sz="2000" dirty="0">
                <a:solidFill>
                  <a:srgbClr val="FF0000"/>
                </a:solidFill>
                <a:latin typeface="Open Sans Light" pitchFamily="2" charset="0"/>
              </a:endParaRPr>
            </a:p>
          </p:txBody>
        </p:sp>
        <p:sp>
          <p:nvSpPr>
            <p:cNvPr id="11" name="文本框 7">
              <a:extLst>
                <a:ext uri="{FF2B5EF4-FFF2-40B4-BE49-F238E27FC236}">
                  <a16:creationId xmlns:a16="http://schemas.microsoft.com/office/drawing/2014/main" id="{2F87AEE5-7BF1-5DA0-8C1D-1506E21F8472}"/>
                </a:ext>
              </a:extLst>
            </p:cNvPr>
            <p:cNvSpPr txBox="1"/>
            <p:nvPr/>
          </p:nvSpPr>
          <p:spPr>
            <a:xfrm>
              <a:off x="1055638" y="4528280"/>
              <a:ext cx="1920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>
                  <a:solidFill>
                    <a:srgbClr val="FF0000"/>
                  </a:solidFill>
                </a:rPr>
                <a:t>Concept</a:t>
              </a:r>
              <a:endParaRPr kumimoji="1" lang="zh-CN" altLang="en-US" sz="2000" dirty="0">
                <a:solidFill>
                  <a:srgbClr val="FF0000"/>
                </a:solidFill>
              </a:endParaRPr>
            </a:p>
          </p:txBody>
        </p:sp>
        <p:sp>
          <p:nvSpPr>
            <p:cNvPr id="12" name="圆角矩形 8">
              <a:extLst>
                <a:ext uri="{FF2B5EF4-FFF2-40B4-BE49-F238E27FC236}">
                  <a16:creationId xmlns:a16="http://schemas.microsoft.com/office/drawing/2014/main" id="{B5CE2555-A0FF-1EC7-7070-D18BBAAD8B0E}"/>
                </a:ext>
              </a:extLst>
            </p:cNvPr>
            <p:cNvSpPr/>
            <p:nvPr/>
          </p:nvSpPr>
          <p:spPr>
            <a:xfrm>
              <a:off x="4802289" y="1963182"/>
              <a:ext cx="3154752" cy="1778323"/>
            </a:xfrm>
            <a:prstGeom prst="roundRect">
              <a:avLst>
                <a:gd name="adj" fmla="val 4215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3" name="圆角矩形 9">
              <a:extLst>
                <a:ext uri="{FF2B5EF4-FFF2-40B4-BE49-F238E27FC236}">
                  <a16:creationId xmlns:a16="http://schemas.microsoft.com/office/drawing/2014/main" id="{476D26E3-3635-7EB2-9168-2F4FF0629358}"/>
                </a:ext>
              </a:extLst>
            </p:cNvPr>
            <p:cNvSpPr/>
            <p:nvPr/>
          </p:nvSpPr>
          <p:spPr>
            <a:xfrm>
              <a:off x="4802289" y="5523681"/>
              <a:ext cx="3154752" cy="969194"/>
            </a:xfrm>
            <a:prstGeom prst="roundRect">
              <a:avLst>
                <a:gd name="adj" fmla="val 7331"/>
              </a:avLst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4" name="文本框 10">
              <a:extLst>
                <a:ext uri="{FF2B5EF4-FFF2-40B4-BE49-F238E27FC236}">
                  <a16:creationId xmlns:a16="http://schemas.microsoft.com/office/drawing/2014/main" id="{D406D290-66BA-FEE7-228D-5A983B865FA1}"/>
                </a:ext>
              </a:extLst>
            </p:cNvPr>
            <p:cNvSpPr txBox="1"/>
            <p:nvPr/>
          </p:nvSpPr>
          <p:spPr>
            <a:xfrm>
              <a:off x="5419545" y="3662704"/>
              <a:ext cx="19202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2000" dirty="0">
                  <a:solidFill>
                    <a:srgbClr val="FF0000"/>
                  </a:solidFill>
                </a:rPr>
                <a:t>Item</a:t>
              </a:r>
              <a:endParaRPr kumimoji="1" lang="zh-CN" altLang="en-US" sz="2000" dirty="0">
                <a:solidFill>
                  <a:srgbClr val="FF0000"/>
                </a:solidFill>
              </a:endParaRPr>
            </a:p>
          </p:txBody>
        </p:sp>
        <p:pic>
          <p:nvPicPr>
            <p:cNvPr id="15" name="图片 12">
              <a:extLst>
                <a:ext uri="{FF2B5EF4-FFF2-40B4-BE49-F238E27FC236}">
                  <a16:creationId xmlns:a16="http://schemas.microsoft.com/office/drawing/2014/main" id="{19DFBC2C-750D-6FE7-F0CA-A855D9E1549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93094" y="4980698"/>
              <a:ext cx="2725758" cy="1512177"/>
            </a:xfrm>
            <a:prstGeom prst="rect">
              <a:avLst/>
            </a:prstGeom>
          </p:spPr>
        </p:pic>
        <p:sp>
          <p:nvSpPr>
            <p:cNvPr id="16" name="文本框 13">
              <a:extLst>
                <a:ext uri="{FF2B5EF4-FFF2-40B4-BE49-F238E27FC236}">
                  <a16:creationId xmlns:a16="http://schemas.microsoft.com/office/drawing/2014/main" id="{91349406-4387-15CF-C7BA-8F762AFE1EAF}"/>
                </a:ext>
              </a:extLst>
            </p:cNvPr>
            <p:cNvSpPr txBox="1"/>
            <p:nvPr/>
          </p:nvSpPr>
          <p:spPr>
            <a:xfrm>
              <a:off x="1138804" y="4957721"/>
              <a:ext cx="1974528" cy="426840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kumimoji="1" lang="en-US" altLang="zh-CN" b="1" dirty="0">
                  <a:latin typeface="Open Sans ExtraBold" pitchFamily="2" charset="0"/>
                </a:rPr>
                <a:t>Baking tools</a:t>
              </a:r>
              <a:endParaRPr kumimoji="1" lang="zh-CN" altLang="en-US" b="1" dirty="0">
                <a:latin typeface="Open Sans ExtraBold" pitchFamily="2" charset="0"/>
              </a:endParaRPr>
            </a:p>
          </p:txBody>
        </p:sp>
        <p:cxnSp>
          <p:nvCxnSpPr>
            <p:cNvPr id="17" name="曲线连接符 14">
              <a:extLst>
                <a:ext uri="{FF2B5EF4-FFF2-40B4-BE49-F238E27FC236}">
                  <a16:creationId xmlns:a16="http://schemas.microsoft.com/office/drawing/2014/main" id="{60AFC0AE-EA54-5759-FB63-8838AEAC8A33}"/>
                </a:ext>
              </a:extLst>
            </p:cNvPr>
            <p:cNvCxnSpPr>
              <a:cxnSpLocks/>
              <a:stCxn id="9" idx="2"/>
              <a:endCxn id="16" idx="1"/>
            </p:cNvCxnSpPr>
            <p:nvPr/>
          </p:nvCxnSpPr>
          <p:spPr>
            <a:xfrm rot="5400000">
              <a:off x="-88747" y="3114096"/>
              <a:ext cx="3284596" cy="829493"/>
            </a:xfrm>
            <a:prstGeom prst="curvedConnector4">
              <a:avLst>
                <a:gd name="adj1" fmla="val 46751"/>
                <a:gd name="adj2" fmla="val 131612"/>
              </a:avLst>
            </a:prstGeom>
            <a:ln>
              <a:solidFill>
                <a:srgbClr val="FF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线箭头连接符 15">
              <a:extLst>
                <a:ext uri="{FF2B5EF4-FFF2-40B4-BE49-F238E27FC236}">
                  <a16:creationId xmlns:a16="http://schemas.microsoft.com/office/drawing/2014/main" id="{7A1E2F8A-C84C-FB05-6C9E-221645AF6988}"/>
                </a:ext>
              </a:extLst>
            </p:cNvPr>
            <p:cNvCxnSpPr>
              <a:cxnSpLocks/>
              <a:stCxn id="15" idx="3"/>
            </p:cNvCxnSpPr>
            <p:nvPr/>
          </p:nvCxnSpPr>
          <p:spPr>
            <a:xfrm flipV="1">
              <a:off x="3918852" y="5736786"/>
              <a:ext cx="883437" cy="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文本框 16">
              <a:extLst>
                <a:ext uri="{FF2B5EF4-FFF2-40B4-BE49-F238E27FC236}">
                  <a16:creationId xmlns:a16="http://schemas.microsoft.com/office/drawing/2014/main" id="{9F137083-98A2-D989-2C1A-FA7EA9725075}"/>
                </a:ext>
              </a:extLst>
            </p:cNvPr>
            <p:cNvSpPr txBox="1"/>
            <p:nvPr/>
          </p:nvSpPr>
          <p:spPr>
            <a:xfrm>
              <a:off x="3957899" y="5339015"/>
              <a:ext cx="67839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dirty="0">
                  <a:latin typeface="Open Sans Light" pitchFamily="2" charset="0"/>
                </a:rPr>
                <a:t>Click</a:t>
              </a:r>
              <a:endParaRPr kumimoji="1" lang="zh-CN" altLang="en-US" dirty="0">
                <a:latin typeface="Open Sans Light" pitchFamily="2" charset="0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812AE54D-9089-6C77-D172-17E6F342CAA8}"/>
              </a:ext>
            </a:extLst>
          </p:cNvPr>
          <p:cNvSpPr txBox="1"/>
          <p:nvPr/>
        </p:nvSpPr>
        <p:spPr>
          <a:xfrm>
            <a:off x="526312" y="886239"/>
            <a:ext cx="914845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HK" sz="2000" dirty="0"/>
              <a:t>Efficient </a:t>
            </a:r>
            <a:r>
              <a:rPr lang="en-HK" sz="2000" dirty="0">
                <a:solidFill>
                  <a:schemeClr val="accent2"/>
                </a:solidFill>
              </a:rPr>
              <a:t>feature store </a:t>
            </a:r>
            <a:r>
              <a:rPr lang="en-HK" sz="2000" dirty="0"/>
              <a:t>and asynchronous </a:t>
            </a:r>
            <a:r>
              <a:rPr lang="en-HK" sz="2000" dirty="0">
                <a:solidFill>
                  <a:schemeClr val="accent2"/>
                </a:solidFill>
              </a:rPr>
              <a:t>cache store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Effectively meets Amazon’s </a:t>
            </a:r>
            <a:r>
              <a:rPr lang="en-US" sz="2000" dirty="0">
                <a:solidFill>
                  <a:schemeClr val="accent6"/>
                </a:solidFill>
              </a:rPr>
              <a:t>restricted search latency </a:t>
            </a:r>
            <a:r>
              <a:rPr lang="en-US" sz="2000" dirty="0"/>
              <a:t>requirements while maintaining </a:t>
            </a:r>
            <a:r>
              <a:rPr lang="en-US" sz="2000" dirty="0">
                <a:solidFill>
                  <a:schemeClr val="accent6"/>
                </a:solidFill>
              </a:rPr>
              <a:t>storage costs </a:t>
            </a:r>
            <a:r>
              <a:rPr lang="en-US" sz="2000" dirty="0"/>
              <a:t>comparable to real-time serving for the </a:t>
            </a:r>
            <a:r>
              <a:rPr lang="en-US" sz="2000" dirty="0">
                <a:solidFill>
                  <a:schemeClr val="accent6"/>
                </a:solidFill>
              </a:rPr>
              <a:t>majority of traffic</a:t>
            </a:r>
            <a:endParaRPr lang="en-HK" sz="2000" dirty="0">
              <a:solidFill>
                <a:schemeClr val="accent6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EA089B1-7DD2-EAB5-AD4D-A82D3CB71D2C}"/>
              </a:ext>
            </a:extLst>
          </p:cNvPr>
          <p:cNvSpPr txBox="1"/>
          <p:nvPr/>
        </p:nvSpPr>
        <p:spPr>
          <a:xfrm>
            <a:off x="264319" y="2375643"/>
            <a:ext cx="5320906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kumimoji="1" lang="en-US" altLang="zh-CN" sz="2400" dirty="0"/>
              <a:t>Search Query Navigation</a:t>
            </a:r>
            <a:endParaRPr kumimoji="1" lang="zh-CN" alt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400" dirty="0">
                <a:solidFill>
                  <a:srgbClr val="FF0000"/>
                </a:solidFill>
              </a:rPr>
              <a:t>A/B tests </a:t>
            </a:r>
            <a:r>
              <a:rPr lang="en-HK" sz="2400" dirty="0"/>
              <a:t>carried out over </a:t>
            </a:r>
            <a:r>
              <a:rPr lang="en-HK" sz="2400" dirty="0">
                <a:solidFill>
                  <a:srgbClr val="00B0F0"/>
                </a:solidFill>
              </a:rPr>
              <a:t>several months </a:t>
            </a:r>
            <a:r>
              <a:rPr lang="en-HK" sz="2400" dirty="0"/>
              <a:t>in total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400" dirty="0"/>
              <a:t>approximately </a:t>
            </a:r>
            <a:r>
              <a:rPr lang="en-HK" sz="2400" dirty="0">
                <a:solidFill>
                  <a:srgbClr val="00B050"/>
                </a:solidFill>
              </a:rPr>
              <a:t>10% of Amazon’s U.S. traffic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HK" sz="2400" dirty="0"/>
              <a:t>a notable </a:t>
            </a:r>
            <a:r>
              <a:rPr lang="en-HK" sz="2400" dirty="0">
                <a:solidFill>
                  <a:srgbClr val="7030A0"/>
                </a:solidFill>
              </a:rPr>
              <a:t>0.7% relative increase </a:t>
            </a:r>
            <a:r>
              <a:rPr lang="en-HK" sz="2400" dirty="0"/>
              <a:t>in </a:t>
            </a:r>
            <a:r>
              <a:rPr lang="en-US" sz="2400" dirty="0"/>
              <a:t>product sales</a:t>
            </a:r>
            <a:endParaRPr lang="en-HK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translating to </a:t>
            </a:r>
            <a:r>
              <a:rPr lang="en-US" sz="2400" dirty="0">
                <a:solidFill>
                  <a:schemeClr val="accent5"/>
                </a:solidFill>
              </a:rPr>
              <a:t>hundreds of millions of dollars in annual revenue surge</a:t>
            </a:r>
            <a:r>
              <a:rPr lang="en-US" sz="2400" dirty="0"/>
              <a:t>.</a:t>
            </a:r>
            <a:endParaRPr lang="en-HK" sz="240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72BD78-16E5-E89B-F978-2D542B74793F}"/>
              </a:ext>
            </a:extLst>
          </p:cNvPr>
          <p:cNvSpPr txBox="1"/>
          <p:nvPr/>
        </p:nvSpPr>
        <p:spPr>
          <a:xfrm>
            <a:off x="-38911" y="6661475"/>
            <a:ext cx="1219200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800" dirty="0"/>
              <a:t>COSMO: A large-scale e-commerce common sense knowledge generation and serving system at Amazon. By Changlong Yu, Xin Liu, Jefferson Maia, Tianyu Cao, Laurence (Yang) Li, Yifan Gao, Yangqiu </a:t>
            </a:r>
            <a:r>
              <a:rPr lang="en-HK" sz="800" dirty="0" err="1"/>
              <a:t>Song,</a:t>
            </a:r>
            <a:r>
              <a:rPr lang="en-HK" sz="800" dirty="0"/>
              <a:t> Rahul Goutam, Haiyang Zhang, Bing Yin, Zheng Li. SIGMOD Industrial Track. 2024.</a:t>
            </a:r>
          </a:p>
        </p:txBody>
      </p:sp>
    </p:spTree>
    <p:extLst>
      <p:ext uri="{BB962C8B-B14F-4D97-AF65-F5344CB8AC3E}">
        <p14:creationId xmlns:p14="http://schemas.microsoft.com/office/powerpoint/2010/main" val="9389946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125F-7525-FDD5-EC3A-9E1CAA01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HK" dirty="0"/>
              <a:t>The Three-dimensional Development of Knowledge Graphs in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FDCC9-7DD5-56FA-81A0-DB46FAE6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18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D4F1DD1-F00F-911E-BD1A-4CF0F5EB4F7D}"/>
              </a:ext>
            </a:extLst>
          </p:cNvPr>
          <p:cNvSpPr/>
          <p:nvPr/>
        </p:nvSpPr>
        <p:spPr>
          <a:xfrm>
            <a:off x="1685317" y="5866745"/>
            <a:ext cx="9668483" cy="26197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12C31D7-E37C-738B-0F36-726021F13E2D}"/>
              </a:ext>
            </a:extLst>
          </p:cNvPr>
          <p:cNvSpPr/>
          <p:nvPr/>
        </p:nvSpPr>
        <p:spPr>
          <a:xfrm rot="19544364">
            <a:off x="1816007" y="4624159"/>
            <a:ext cx="3239899" cy="261971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19DE4FB-53AA-1DB2-E7DB-254A38B37D88}"/>
              </a:ext>
            </a:extLst>
          </p:cNvPr>
          <p:cNvSpPr/>
          <p:nvPr/>
        </p:nvSpPr>
        <p:spPr>
          <a:xfrm rot="16200000">
            <a:off x="-302126" y="3814323"/>
            <a:ext cx="3519926" cy="26197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EA89F-DBC8-F17B-27D1-044355E08A2D}"/>
              </a:ext>
            </a:extLst>
          </p:cNvPr>
          <p:cNvSpPr txBox="1"/>
          <p:nvPr/>
        </p:nvSpPr>
        <p:spPr>
          <a:xfrm>
            <a:off x="1515725" y="4649984"/>
            <a:ext cx="176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G#1: Entity-Based KGs</a:t>
            </a:r>
            <a:endParaRPr lang="en-H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110796-785D-D88F-7CE3-3FB8CC116772}"/>
              </a:ext>
            </a:extLst>
          </p:cNvPr>
          <p:cNvSpPr txBox="1"/>
          <p:nvPr/>
        </p:nvSpPr>
        <p:spPr>
          <a:xfrm>
            <a:off x="2474310" y="4055131"/>
            <a:ext cx="14904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G#2: Text-Rich </a:t>
            </a:r>
            <a:r>
              <a:rPr lang="en-US" dirty="0"/>
              <a:t>KGs</a:t>
            </a:r>
            <a:endParaRPr lang="en-H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6B047C-E501-D927-B892-F89C8CACD5B6}"/>
              </a:ext>
            </a:extLst>
          </p:cNvPr>
          <p:cNvSpPr txBox="1"/>
          <p:nvPr/>
        </p:nvSpPr>
        <p:spPr>
          <a:xfrm>
            <a:off x="3330371" y="3417718"/>
            <a:ext cx="1384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G#3: </a:t>
            </a:r>
            <a:r>
              <a:rPr lang="en" dirty="0">
                <a:sym typeface="Optimistic Display"/>
              </a:rPr>
              <a:t>Dual Neural KGs </a:t>
            </a:r>
            <a:endParaRPr lang="en-H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868A12-0C0B-0CC7-F0D5-4BAA57403902}"/>
              </a:ext>
            </a:extLst>
          </p:cNvPr>
          <p:cNvSpPr txBox="1"/>
          <p:nvPr/>
        </p:nvSpPr>
        <p:spPr>
          <a:xfrm>
            <a:off x="337123" y="1462205"/>
            <a:ext cx="1919694" cy="6463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dirty="0"/>
              <a:t>The deveopment of the Web</a:t>
            </a:r>
            <a:endParaRPr lang="en-HK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3B182F-1BE9-DE75-C752-1C6A22930D6D}"/>
              </a:ext>
            </a:extLst>
          </p:cNvPr>
          <p:cNvSpPr txBox="1"/>
          <p:nvPr/>
        </p:nvSpPr>
        <p:spPr>
          <a:xfrm>
            <a:off x="10902778" y="6181458"/>
            <a:ext cx="1167583" cy="6463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dirty="0"/>
              <a:t>Semantic Units</a:t>
            </a:r>
            <a:endParaRPr lang="en-H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2605C5-01FB-4F01-323D-A8F55661FAC5}"/>
              </a:ext>
            </a:extLst>
          </p:cNvPr>
          <p:cNvSpPr txBox="1"/>
          <p:nvPr/>
        </p:nvSpPr>
        <p:spPr>
          <a:xfrm>
            <a:off x="4565244" y="3025369"/>
            <a:ext cx="1384841" cy="6463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/>
              <a:t>Generations of KGs</a:t>
            </a:r>
            <a:endParaRPr lang="en-HK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14A7B-7E67-49FD-94FF-F1EBF73F01EB}"/>
              </a:ext>
            </a:extLst>
          </p:cNvPr>
          <p:cNvSpPr txBox="1"/>
          <p:nvPr/>
        </p:nvSpPr>
        <p:spPr>
          <a:xfrm>
            <a:off x="394453" y="5187711"/>
            <a:ext cx="114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Web 1.0</a:t>
            </a:r>
            <a:endParaRPr lang="en-HK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2F7D2C-8D9D-7CAA-643C-D1E216935EA9}"/>
              </a:ext>
            </a:extLst>
          </p:cNvPr>
          <p:cNvSpPr txBox="1"/>
          <p:nvPr/>
        </p:nvSpPr>
        <p:spPr>
          <a:xfrm>
            <a:off x="394453" y="3932253"/>
            <a:ext cx="114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Web 2.0</a:t>
            </a:r>
            <a:endParaRPr lang="en-H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B2D20F-AD10-1E94-99C8-C02071523D33}"/>
              </a:ext>
            </a:extLst>
          </p:cNvPr>
          <p:cNvSpPr txBox="1"/>
          <p:nvPr/>
        </p:nvSpPr>
        <p:spPr>
          <a:xfrm>
            <a:off x="394453" y="2676795"/>
            <a:ext cx="114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Web 3.0</a:t>
            </a:r>
            <a:endParaRPr lang="en-HK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8D1923-8BAB-E294-D7C0-A7367772A208}"/>
              </a:ext>
            </a:extLst>
          </p:cNvPr>
          <p:cNvSpPr txBox="1"/>
          <p:nvPr/>
        </p:nvSpPr>
        <p:spPr>
          <a:xfrm>
            <a:off x="2543242" y="6085822"/>
            <a:ext cx="296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Entities/Concepts/Properties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F6BF20-1606-2541-FCBB-959B05EFC19E}"/>
              </a:ext>
            </a:extLst>
          </p:cNvPr>
          <p:cNvSpPr txBox="1"/>
          <p:nvPr/>
        </p:nvSpPr>
        <p:spPr>
          <a:xfrm>
            <a:off x="5835408" y="6085822"/>
            <a:ext cx="18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Events/Processes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F14068-156A-3CF1-B38E-BBD4C6D0B046}"/>
              </a:ext>
            </a:extLst>
          </p:cNvPr>
          <p:cNvSpPr txBox="1"/>
          <p:nvPr/>
        </p:nvSpPr>
        <p:spPr>
          <a:xfrm>
            <a:off x="8057682" y="6085822"/>
            <a:ext cx="231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Intents/Beliefs/Desires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1430415-3734-63C3-A041-CC4E99CB7C65}"/>
              </a:ext>
            </a:extLst>
          </p:cNvPr>
          <p:cNvSpPr txBox="1"/>
          <p:nvPr/>
        </p:nvSpPr>
        <p:spPr>
          <a:xfrm>
            <a:off x="6319217" y="2953511"/>
            <a:ext cx="43080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What would be the knowledge bases/graphs in Web 3.0?</a:t>
            </a:r>
            <a:endParaRPr lang="en-HK" sz="3200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1499A41-EEEA-E1F3-31CD-0E4555480300}"/>
              </a:ext>
            </a:extLst>
          </p:cNvPr>
          <p:cNvSpPr/>
          <p:nvPr/>
        </p:nvSpPr>
        <p:spPr>
          <a:xfrm>
            <a:off x="394453" y="2705786"/>
            <a:ext cx="932398" cy="33570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401272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669DD9-0A88-944D-95E8-65C8D7E90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23"/>
            <a:ext cx="10515600" cy="1001611"/>
          </a:xfrm>
        </p:spPr>
        <p:txBody>
          <a:bodyPr/>
          <a:lstStyle/>
          <a:p>
            <a:r>
              <a:rPr lang="en-HK" dirty="0"/>
              <a:t>An Outlook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9E3D87-D149-EEEE-8A9C-C159F6DBE7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68046"/>
            <a:ext cx="10515600" cy="5301865"/>
          </a:xfrm>
        </p:spPr>
        <p:txBody>
          <a:bodyPr>
            <a:normAutofit/>
          </a:bodyPr>
          <a:lstStyle/>
          <a:p>
            <a:r>
              <a:rPr lang="en-HK" dirty="0"/>
              <a:t>From Web2.0 to Web3.0</a:t>
            </a:r>
          </a:p>
          <a:p>
            <a:pPr lvl="1"/>
            <a:r>
              <a:rPr lang="en-HK" dirty="0"/>
              <a:t>Decentralized data: users own their (neural) knowledge bases/graphs</a:t>
            </a:r>
          </a:p>
          <a:p>
            <a:pPr lvl="2"/>
            <a:r>
              <a:rPr lang="en-HK" dirty="0"/>
              <a:t>Monetarize by users’ data and time</a:t>
            </a:r>
          </a:p>
          <a:p>
            <a:pPr lvl="1"/>
            <a:r>
              <a:rPr lang="en-HK" dirty="0"/>
              <a:t>Permissionless, </a:t>
            </a:r>
            <a:r>
              <a:rPr lang="en-HK" dirty="0" err="1"/>
              <a:t>trustless</a:t>
            </a:r>
            <a:r>
              <a:rPr lang="en-HK" dirty="0"/>
              <a:t>, but accessible to users’ owned knowledge or data</a:t>
            </a:r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endParaRPr lang="en-HK" dirty="0"/>
          </a:p>
          <a:p>
            <a:r>
              <a:rPr lang="en-HK" dirty="0">
                <a:solidFill>
                  <a:srgbClr val="FF0000"/>
                </a:solidFill>
              </a:rPr>
              <a:t>Security and privacy </a:t>
            </a:r>
            <a:r>
              <a:rPr lang="en-HK" dirty="0"/>
              <a:t>of data and knowledge is the key!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7BB1F7-2119-4D0C-4728-991CEE602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19</a:t>
            </a:fld>
            <a:endParaRPr lang="en-US"/>
          </a:p>
        </p:txBody>
      </p:sp>
      <p:pic>
        <p:nvPicPr>
          <p:cNvPr id="1026" name="Picture 2" descr="What is Web3.0? Features, Design, Skills, NFTs">
            <a:extLst>
              <a:ext uri="{FF2B5EF4-FFF2-40B4-BE49-F238E27FC236}">
                <a16:creationId xmlns:a16="http://schemas.microsoft.com/office/drawing/2014/main" id="{E7B1BA90-C20C-346A-EA25-34EC4AB5FD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8311" y="2859965"/>
            <a:ext cx="4675378" cy="2829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0C7AF5-B894-3D67-9715-48034BCB2348}"/>
              </a:ext>
            </a:extLst>
          </p:cNvPr>
          <p:cNvSpPr txBox="1"/>
          <p:nvPr/>
        </p:nvSpPr>
        <p:spPr>
          <a:xfrm>
            <a:off x="0" y="6538912"/>
            <a:ext cx="76666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400" dirty="0"/>
              <a:t>Figure from: </a:t>
            </a:r>
            <a:r>
              <a:rPr lang="en-HK" sz="1400" dirty="0">
                <a:hlinkClick r:id="rId3"/>
              </a:rPr>
              <a:t>https://vitalflux.com/what-is-web3-0-features-design-skills-nfts/</a:t>
            </a:r>
            <a:endParaRPr lang="en-HK" sz="1400" dirty="0"/>
          </a:p>
        </p:txBody>
      </p:sp>
    </p:spTree>
    <p:extLst>
      <p:ext uri="{BB962C8B-B14F-4D97-AF65-F5344CB8AC3E}">
        <p14:creationId xmlns:p14="http://schemas.microsoft.com/office/powerpoint/2010/main" val="14262337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C17C1-E8F2-03AA-C1D7-251574DAE3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kern="0" dirty="0">
                <a:latin typeface="+mn-lt"/>
                <a:cs typeface="Arial"/>
              </a:rPr>
              <a:t>Roadmap</a:t>
            </a:r>
            <a:endParaRPr lang="en-HK" dirty="0">
              <a:latin typeface="+mn-lt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1C545D-70B0-AF45-42FE-BB379331BC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: Rounded Corners 8">
            <a:extLst>
              <a:ext uri="{FF2B5EF4-FFF2-40B4-BE49-F238E27FC236}">
                <a16:creationId xmlns:a16="http://schemas.microsoft.com/office/drawing/2014/main" id="{FA4D56B4-AB4E-CF5E-0E9C-29C226093F5F}"/>
              </a:ext>
            </a:extLst>
          </p:cNvPr>
          <p:cNvSpPr/>
          <p:nvPr/>
        </p:nvSpPr>
        <p:spPr>
          <a:xfrm>
            <a:off x="869080" y="2444861"/>
            <a:ext cx="9659160" cy="704088"/>
          </a:xfrm>
          <a:prstGeom prst="round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Rectangle: Rounded Corners 11">
            <a:extLst>
              <a:ext uri="{FF2B5EF4-FFF2-40B4-BE49-F238E27FC236}">
                <a16:creationId xmlns:a16="http://schemas.microsoft.com/office/drawing/2014/main" id="{A28C7289-8944-9D1D-A530-AD7E9689C248}"/>
              </a:ext>
            </a:extLst>
          </p:cNvPr>
          <p:cNvSpPr/>
          <p:nvPr/>
        </p:nvSpPr>
        <p:spPr>
          <a:xfrm>
            <a:off x="870684" y="3933634"/>
            <a:ext cx="9657556" cy="704088"/>
          </a:xfrm>
          <a:prstGeom prst="roundRect">
            <a:avLst/>
          </a:prstGeom>
          <a:solidFill>
            <a:srgbClr val="C6DE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Rectangle: Rounded Corners 2">
            <a:extLst>
              <a:ext uri="{FF2B5EF4-FFF2-40B4-BE49-F238E27FC236}">
                <a16:creationId xmlns:a16="http://schemas.microsoft.com/office/drawing/2014/main" id="{F3932C31-BB6F-3305-A2ED-EA12B9B55117}"/>
              </a:ext>
            </a:extLst>
          </p:cNvPr>
          <p:cNvSpPr/>
          <p:nvPr/>
        </p:nvSpPr>
        <p:spPr>
          <a:xfrm>
            <a:off x="869080" y="1690688"/>
            <a:ext cx="9654806" cy="703859"/>
          </a:xfrm>
          <a:prstGeom prst="round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E3D92-97B8-E14B-56A4-38E86B3525B2}"/>
              </a:ext>
            </a:extLst>
          </p:cNvPr>
          <p:cNvSpPr txBox="1"/>
          <p:nvPr/>
        </p:nvSpPr>
        <p:spPr>
          <a:xfrm>
            <a:off x="1409607" y="1884165"/>
            <a:ext cx="897392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Part I: Knowledge Graph Reasoning: Basic Concepts and Techniques</a:t>
            </a:r>
          </a:p>
        </p:txBody>
      </p:sp>
      <p:pic>
        <p:nvPicPr>
          <p:cNvPr id="10" name="Picture 9" descr="Shape, arrow&#10;&#10;Description automatically generated">
            <a:extLst>
              <a:ext uri="{FF2B5EF4-FFF2-40B4-BE49-F238E27FC236}">
                <a16:creationId xmlns:a16="http://schemas.microsoft.com/office/drawing/2014/main" id="{16062A3E-1666-3522-923B-DA215141A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0408" y="3967138"/>
            <a:ext cx="785279" cy="596550"/>
          </a:xfrm>
          <a:prstGeom prst="rect">
            <a:avLst/>
          </a:prstGeom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B39EDFC4-84FC-BF53-E92B-22853F34077A}"/>
              </a:ext>
            </a:extLst>
          </p:cNvPr>
          <p:cNvSpPr/>
          <p:nvPr/>
        </p:nvSpPr>
        <p:spPr>
          <a:xfrm>
            <a:off x="867476" y="3192685"/>
            <a:ext cx="9656410" cy="704088"/>
          </a:xfrm>
          <a:prstGeom prst="roundRect">
            <a:avLst/>
          </a:prstGeom>
          <a:solidFill>
            <a:srgbClr val="F8CBA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A4D9D2-C878-868F-E4C3-29C5C7C6F5B9}"/>
              </a:ext>
            </a:extLst>
          </p:cNvPr>
          <p:cNvSpPr txBox="1"/>
          <p:nvPr/>
        </p:nvSpPr>
        <p:spPr>
          <a:xfrm>
            <a:off x="1409607" y="2626749"/>
            <a:ext cx="937278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Part II: Recent Advance #1: N</a:t>
            </a:r>
            <a:r>
              <a:rPr lang="en-US" altLang="zh-CN" sz="2000" b="1" dirty="0"/>
              <a:t>eural </a:t>
            </a:r>
            <a:r>
              <a:rPr lang="en-US" sz="2000" b="1" dirty="0"/>
              <a:t>Reasoning for Natural Language Queries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575DA12-DF8C-34B0-C685-637A7930A5EA}"/>
              </a:ext>
            </a:extLst>
          </p:cNvPr>
          <p:cNvSpPr txBox="1"/>
          <p:nvPr/>
        </p:nvSpPr>
        <p:spPr>
          <a:xfrm>
            <a:off x="1398611" y="3345777"/>
            <a:ext cx="9075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Part </a:t>
            </a:r>
            <a:r>
              <a:rPr lang="en-US" altLang="zh-CN" sz="2000" b="1" dirty="0"/>
              <a:t>III</a:t>
            </a:r>
            <a:r>
              <a:rPr lang="en-US" sz="2000" b="1" dirty="0"/>
              <a:t>: Recent Advance #2: Neural Reasoning for Logical Queries</a:t>
            </a:r>
          </a:p>
        </p:txBody>
      </p:sp>
      <p:sp>
        <p:nvSpPr>
          <p:cNvPr id="14" name="Rectangle: Rounded Corners 11">
            <a:extLst>
              <a:ext uri="{FF2B5EF4-FFF2-40B4-BE49-F238E27FC236}">
                <a16:creationId xmlns:a16="http://schemas.microsoft.com/office/drawing/2014/main" id="{4B76483B-5C5F-46C4-3496-563FDFA55FDE}"/>
              </a:ext>
            </a:extLst>
          </p:cNvPr>
          <p:cNvSpPr/>
          <p:nvPr/>
        </p:nvSpPr>
        <p:spPr>
          <a:xfrm>
            <a:off x="867476" y="4681458"/>
            <a:ext cx="9660764" cy="704088"/>
          </a:xfrm>
          <a:prstGeom prst="roundRect">
            <a:avLst/>
          </a:prstGeom>
          <a:solidFill>
            <a:schemeClr val="accent6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5" name="Rectangle: Rounded Corners 11">
            <a:extLst>
              <a:ext uri="{FF2B5EF4-FFF2-40B4-BE49-F238E27FC236}">
                <a16:creationId xmlns:a16="http://schemas.microsoft.com/office/drawing/2014/main" id="{3C5F1CFD-C77D-0101-ADA8-3EFAAC6DDBB0}"/>
              </a:ext>
            </a:extLst>
          </p:cNvPr>
          <p:cNvSpPr/>
          <p:nvPr/>
        </p:nvSpPr>
        <p:spPr>
          <a:xfrm>
            <a:off x="847541" y="5455434"/>
            <a:ext cx="9680699" cy="704088"/>
          </a:xfrm>
          <a:prstGeom prst="roundRect">
            <a:avLst/>
          </a:prstGeom>
          <a:solidFill>
            <a:srgbClr val="00B0F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F0894AD-AEDF-2E4F-5D09-EFE6AB75DD2E}"/>
              </a:ext>
            </a:extLst>
          </p:cNvPr>
          <p:cNvSpPr txBox="1"/>
          <p:nvPr/>
        </p:nvSpPr>
        <p:spPr>
          <a:xfrm>
            <a:off x="1398611" y="5601360"/>
            <a:ext cx="9075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Part </a:t>
            </a:r>
            <a:r>
              <a:rPr lang="en-US" altLang="zh-CN" sz="2000" b="1" dirty="0"/>
              <a:t>VI</a:t>
            </a:r>
            <a:r>
              <a:rPr lang="en-US" sz="2000" b="1" dirty="0"/>
              <a:t>: Open Challenges and Future Directions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E161F0F-D25D-3E05-0D59-12CA0B7B2131}"/>
              </a:ext>
            </a:extLst>
          </p:cNvPr>
          <p:cNvSpPr txBox="1"/>
          <p:nvPr/>
        </p:nvSpPr>
        <p:spPr>
          <a:xfrm>
            <a:off x="1398611" y="4821471"/>
            <a:ext cx="90754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Part V: Recent Advance #4: LLM+KGR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8C4244-DFC4-A7F9-D5D9-80DE510390CD}"/>
              </a:ext>
            </a:extLst>
          </p:cNvPr>
          <p:cNvSpPr txBox="1"/>
          <p:nvPr/>
        </p:nvSpPr>
        <p:spPr>
          <a:xfrm>
            <a:off x="1398611" y="4075682"/>
            <a:ext cx="912527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/>
              <a:t>Part IV: Recent Advance #3: Neural Reasoning Beyond Entities and Relations</a:t>
            </a:r>
          </a:p>
        </p:txBody>
      </p:sp>
    </p:spTree>
    <p:extLst>
      <p:ext uri="{BB962C8B-B14F-4D97-AF65-F5344CB8AC3E}">
        <p14:creationId xmlns:p14="http://schemas.microsoft.com/office/powerpoint/2010/main" val="30514370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8C3F-4074-426D-3E00-E8757CCC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944783"/>
          </a:xfrm>
        </p:spPr>
        <p:txBody>
          <a:bodyPr/>
          <a:lstStyle/>
          <a:p>
            <a:r>
              <a:rPr lang="en-HK" dirty="0"/>
              <a:t>Privacy-preserved </a:t>
            </a:r>
            <a:r>
              <a:rPr lang="en-HK" sz="4400" dirty="0"/>
              <a:t>NGDBs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37D7B-B6BA-1066-8809-817B61F3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20</a:t>
            </a:fld>
            <a:endParaRPr lang="en-US"/>
          </a:p>
        </p:txBody>
      </p:sp>
      <p:grpSp>
        <p:nvGrpSpPr>
          <p:cNvPr id="55" name="Group 54">
            <a:extLst>
              <a:ext uri="{FF2B5EF4-FFF2-40B4-BE49-F238E27FC236}">
                <a16:creationId xmlns:a16="http://schemas.microsoft.com/office/drawing/2014/main" id="{76C6A134-D082-8EE0-0BAA-1BF7FF0EBF94}"/>
              </a:ext>
            </a:extLst>
          </p:cNvPr>
          <p:cNvGrpSpPr/>
          <p:nvPr/>
        </p:nvGrpSpPr>
        <p:grpSpPr>
          <a:xfrm>
            <a:off x="111744" y="1612337"/>
            <a:ext cx="4077177" cy="4776198"/>
            <a:chOff x="500850" y="1072289"/>
            <a:chExt cx="4077177" cy="4776198"/>
          </a:xfrm>
        </p:grpSpPr>
        <p:grpSp>
          <p:nvGrpSpPr>
            <p:cNvPr id="5" name="组合 118">
              <a:extLst>
                <a:ext uri="{FF2B5EF4-FFF2-40B4-BE49-F238E27FC236}">
                  <a16:creationId xmlns:a16="http://schemas.microsoft.com/office/drawing/2014/main" id="{620AD815-A72E-38BF-8217-6C21FB210A0B}"/>
                </a:ext>
              </a:extLst>
            </p:cNvPr>
            <p:cNvGrpSpPr/>
            <p:nvPr/>
          </p:nvGrpSpPr>
          <p:grpSpPr>
            <a:xfrm>
              <a:off x="676272" y="1197849"/>
              <a:ext cx="3743888" cy="3132417"/>
              <a:chOff x="503811" y="810329"/>
              <a:chExt cx="5926323" cy="4317087"/>
            </a:xfrm>
          </p:grpSpPr>
          <p:sp>
            <p:nvSpPr>
              <p:cNvPr id="6" name="椭圆 7">
                <a:extLst>
                  <a:ext uri="{FF2B5EF4-FFF2-40B4-BE49-F238E27FC236}">
                    <a16:creationId xmlns:a16="http://schemas.microsoft.com/office/drawing/2014/main" id="{5F3060CD-088D-4CCF-D4E8-9A7C7B2647AF}"/>
                  </a:ext>
                </a:extLst>
              </p:cNvPr>
              <p:cNvSpPr/>
              <p:nvPr/>
            </p:nvSpPr>
            <p:spPr>
              <a:xfrm>
                <a:off x="4877407" y="2546611"/>
                <a:ext cx="346382" cy="34638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7" name="椭圆 8">
                <a:extLst>
                  <a:ext uri="{FF2B5EF4-FFF2-40B4-BE49-F238E27FC236}">
                    <a16:creationId xmlns:a16="http://schemas.microsoft.com/office/drawing/2014/main" id="{BA7879B9-1709-672E-14B4-6625786410E5}"/>
                  </a:ext>
                </a:extLst>
              </p:cNvPr>
              <p:cNvSpPr/>
              <p:nvPr/>
            </p:nvSpPr>
            <p:spPr>
              <a:xfrm>
                <a:off x="1057096" y="3251594"/>
                <a:ext cx="346382" cy="3463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8" name="椭圆 9">
                <a:extLst>
                  <a:ext uri="{FF2B5EF4-FFF2-40B4-BE49-F238E27FC236}">
                    <a16:creationId xmlns:a16="http://schemas.microsoft.com/office/drawing/2014/main" id="{7757E3BC-5710-3EE3-2D91-2BBB36B157CD}"/>
                  </a:ext>
                </a:extLst>
              </p:cNvPr>
              <p:cNvSpPr/>
              <p:nvPr/>
            </p:nvSpPr>
            <p:spPr>
              <a:xfrm>
                <a:off x="2423239" y="3129130"/>
                <a:ext cx="364162" cy="346380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" name="椭圆 10">
                <a:extLst>
                  <a:ext uri="{FF2B5EF4-FFF2-40B4-BE49-F238E27FC236}">
                    <a16:creationId xmlns:a16="http://schemas.microsoft.com/office/drawing/2014/main" id="{E0E78ADE-C613-24A7-5A93-63359290D04A}"/>
                  </a:ext>
                </a:extLst>
              </p:cNvPr>
              <p:cNvSpPr/>
              <p:nvPr/>
            </p:nvSpPr>
            <p:spPr>
              <a:xfrm>
                <a:off x="3119881" y="4713510"/>
                <a:ext cx="346382" cy="346380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" name="椭圆 11">
                <a:extLst>
                  <a:ext uri="{FF2B5EF4-FFF2-40B4-BE49-F238E27FC236}">
                    <a16:creationId xmlns:a16="http://schemas.microsoft.com/office/drawing/2014/main" id="{2B55283E-06B7-71B3-EF44-BAC7A4EB6BD6}"/>
                  </a:ext>
                </a:extLst>
              </p:cNvPr>
              <p:cNvSpPr/>
              <p:nvPr/>
            </p:nvSpPr>
            <p:spPr>
              <a:xfrm>
                <a:off x="3992569" y="3512897"/>
                <a:ext cx="346382" cy="34637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1" name="椭圆 12">
                <a:extLst>
                  <a:ext uri="{FF2B5EF4-FFF2-40B4-BE49-F238E27FC236}">
                    <a16:creationId xmlns:a16="http://schemas.microsoft.com/office/drawing/2014/main" id="{4E907B5A-320D-1564-6628-5099FF2FB689}"/>
                  </a:ext>
                </a:extLst>
              </p:cNvPr>
              <p:cNvSpPr/>
              <p:nvPr/>
            </p:nvSpPr>
            <p:spPr>
              <a:xfrm>
                <a:off x="2324063" y="4200609"/>
                <a:ext cx="346382" cy="346379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" name="椭圆 13">
                <a:extLst>
                  <a:ext uri="{FF2B5EF4-FFF2-40B4-BE49-F238E27FC236}">
                    <a16:creationId xmlns:a16="http://schemas.microsoft.com/office/drawing/2014/main" id="{96A9DD27-514B-C2EE-1415-14CDC6C4EE18}"/>
                  </a:ext>
                </a:extLst>
              </p:cNvPr>
              <p:cNvSpPr/>
              <p:nvPr/>
            </p:nvSpPr>
            <p:spPr>
              <a:xfrm>
                <a:off x="3787444" y="2409737"/>
                <a:ext cx="346382" cy="346379"/>
              </a:xfrm>
              <a:prstGeom prst="ellipse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" name="文本框 15">
                <a:extLst>
                  <a:ext uri="{FF2B5EF4-FFF2-40B4-BE49-F238E27FC236}">
                    <a16:creationId xmlns:a16="http://schemas.microsoft.com/office/drawing/2014/main" id="{92ACF073-7CB5-A664-04EE-B948B7C68A4C}"/>
                  </a:ext>
                </a:extLst>
              </p:cNvPr>
              <p:cNvSpPr txBox="1"/>
              <p:nvPr/>
            </p:nvSpPr>
            <p:spPr>
              <a:xfrm>
                <a:off x="1281428" y="3816207"/>
                <a:ext cx="1231169" cy="466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Bengio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6">
                <a:extLst>
                  <a:ext uri="{FF2B5EF4-FFF2-40B4-BE49-F238E27FC236}">
                    <a16:creationId xmlns:a16="http://schemas.microsoft.com/office/drawing/2014/main" id="{5773F660-74EE-DAE8-FA22-50AE8710C98E}"/>
                  </a:ext>
                </a:extLst>
              </p:cNvPr>
              <p:cNvSpPr txBox="1"/>
              <p:nvPr/>
            </p:nvSpPr>
            <p:spPr>
              <a:xfrm>
                <a:off x="3775795" y="3819961"/>
                <a:ext cx="1175345" cy="466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LeCun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7">
                <a:extLst>
                  <a:ext uri="{FF2B5EF4-FFF2-40B4-BE49-F238E27FC236}">
                    <a16:creationId xmlns:a16="http://schemas.microsoft.com/office/drawing/2014/main" id="{88B7E4BA-DAF4-EE40-5195-9C6C50DAD2EE}"/>
                  </a:ext>
                </a:extLst>
              </p:cNvPr>
              <p:cNvSpPr txBox="1"/>
              <p:nvPr/>
            </p:nvSpPr>
            <p:spPr>
              <a:xfrm>
                <a:off x="4598247" y="2922479"/>
                <a:ext cx="1104297" cy="466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Knuth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6" name="直接箭头连接符 20">
                <a:extLst>
                  <a:ext uri="{FF2B5EF4-FFF2-40B4-BE49-F238E27FC236}">
                    <a16:creationId xmlns:a16="http://schemas.microsoft.com/office/drawing/2014/main" id="{E2B3FC1C-BB9C-5A8F-C731-CF9AC673B020}"/>
                  </a:ext>
                </a:extLst>
              </p:cNvPr>
              <p:cNvCxnSpPr>
                <a:cxnSpLocks/>
                <a:stCxn id="12" idx="2"/>
                <a:endCxn id="8" idx="7"/>
              </p:cNvCxnSpPr>
              <p:nvPr/>
            </p:nvCxnSpPr>
            <p:spPr>
              <a:xfrm flipH="1">
                <a:off x="2734070" y="2582927"/>
                <a:ext cx="1053374" cy="596929"/>
              </a:xfrm>
              <a:prstGeom prst="straightConnector1">
                <a:avLst/>
              </a:prstGeom>
              <a:ln w="3175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箭头连接符 22">
                <a:extLst>
                  <a:ext uri="{FF2B5EF4-FFF2-40B4-BE49-F238E27FC236}">
                    <a16:creationId xmlns:a16="http://schemas.microsoft.com/office/drawing/2014/main" id="{4694FBBE-C615-AC59-224E-2D436D85B9AF}"/>
                  </a:ext>
                </a:extLst>
              </p:cNvPr>
              <p:cNvCxnSpPr>
                <a:cxnSpLocks/>
                <a:stCxn id="12" idx="4"/>
                <a:endCxn id="10" idx="1"/>
              </p:cNvCxnSpPr>
              <p:nvPr/>
            </p:nvCxnSpPr>
            <p:spPr>
              <a:xfrm>
                <a:off x="3960635" y="2756117"/>
                <a:ext cx="82661" cy="807506"/>
              </a:xfrm>
              <a:prstGeom prst="straightConnector1">
                <a:avLst/>
              </a:prstGeom>
              <a:ln w="3175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直接箭头连接符 24">
                <a:extLst>
                  <a:ext uri="{FF2B5EF4-FFF2-40B4-BE49-F238E27FC236}">
                    <a16:creationId xmlns:a16="http://schemas.microsoft.com/office/drawing/2014/main" id="{C5026F27-D0D4-992E-E2CA-8333F48305A8}"/>
                  </a:ext>
                </a:extLst>
              </p:cNvPr>
              <p:cNvCxnSpPr>
                <a:cxnSpLocks/>
                <a:stCxn id="12" idx="6"/>
                <a:endCxn id="6" idx="1"/>
              </p:cNvCxnSpPr>
              <p:nvPr/>
            </p:nvCxnSpPr>
            <p:spPr>
              <a:xfrm>
                <a:off x="4133826" y="2582927"/>
                <a:ext cx="794308" cy="14410"/>
              </a:xfrm>
              <a:prstGeom prst="straightConnector1">
                <a:avLst/>
              </a:prstGeom>
              <a:ln w="3175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9" name="文本框 35">
                <a:extLst>
                  <a:ext uri="{FF2B5EF4-FFF2-40B4-BE49-F238E27FC236}">
                    <a16:creationId xmlns:a16="http://schemas.microsoft.com/office/drawing/2014/main" id="{24973DDE-FDE1-3B53-4749-EF3A1863C5D2}"/>
                  </a:ext>
                </a:extLst>
              </p:cNvPr>
              <p:cNvSpPr txBox="1"/>
              <p:nvPr/>
            </p:nvSpPr>
            <p:spPr>
              <a:xfrm>
                <a:off x="3232520" y="4435207"/>
                <a:ext cx="941900" cy="466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1964</a:t>
                </a:r>
                <a:endParaRPr lang="zh-CN" altLang="en-US" sz="16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0" name="直接箭头连接符 39">
                <a:extLst>
                  <a:ext uri="{FF2B5EF4-FFF2-40B4-BE49-F238E27FC236}">
                    <a16:creationId xmlns:a16="http://schemas.microsoft.com/office/drawing/2014/main" id="{49EB6908-19DA-D4A0-2B6E-B9799B3F2968}"/>
                  </a:ext>
                </a:extLst>
              </p:cNvPr>
              <p:cNvCxnSpPr>
                <a:cxnSpLocks/>
                <a:stCxn id="11" idx="6"/>
                <a:endCxn id="10" idx="3"/>
              </p:cNvCxnSpPr>
              <p:nvPr/>
            </p:nvCxnSpPr>
            <p:spPr>
              <a:xfrm flipV="1">
                <a:off x="2670445" y="3808551"/>
                <a:ext cx="1372851" cy="565248"/>
              </a:xfrm>
              <a:prstGeom prst="straightConnector1">
                <a:avLst/>
              </a:prstGeom>
              <a:ln w="3175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41">
                <a:extLst>
                  <a:ext uri="{FF2B5EF4-FFF2-40B4-BE49-F238E27FC236}">
                    <a16:creationId xmlns:a16="http://schemas.microsoft.com/office/drawing/2014/main" id="{7102F224-1BF8-0534-C54F-82981F35AED6}"/>
                  </a:ext>
                </a:extLst>
              </p:cNvPr>
              <p:cNvCxnSpPr>
                <a:cxnSpLocks/>
                <a:stCxn id="11" idx="5"/>
                <a:endCxn id="9" idx="2"/>
              </p:cNvCxnSpPr>
              <p:nvPr/>
            </p:nvCxnSpPr>
            <p:spPr>
              <a:xfrm>
                <a:off x="2619719" y="4496263"/>
                <a:ext cx="500162" cy="390438"/>
              </a:xfrm>
              <a:prstGeom prst="straightConnector1">
                <a:avLst/>
              </a:prstGeom>
              <a:ln w="3175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椭圆 42">
                <a:extLst>
                  <a:ext uri="{FF2B5EF4-FFF2-40B4-BE49-F238E27FC236}">
                    <a16:creationId xmlns:a16="http://schemas.microsoft.com/office/drawing/2014/main" id="{9B2C321F-3DFA-6DE9-B958-D909321A20B6}"/>
                  </a:ext>
                </a:extLst>
              </p:cNvPr>
              <p:cNvSpPr/>
              <p:nvPr/>
            </p:nvSpPr>
            <p:spPr>
              <a:xfrm>
                <a:off x="1341089" y="2085507"/>
                <a:ext cx="346382" cy="346379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3" name="椭圆 44">
                <a:extLst>
                  <a:ext uri="{FF2B5EF4-FFF2-40B4-BE49-F238E27FC236}">
                    <a16:creationId xmlns:a16="http://schemas.microsoft.com/office/drawing/2014/main" id="{040B0D0D-343B-BAAF-AAED-1E766D2D5F75}"/>
                  </a:ext>
                </a:extLst>
              </p:cNvPr>
              <p:cNvSpPr/>
              <p:nvPr/>
            </p:nvSpPr>
            <p:spPr>
              <a:xfrm>
                <a:off x="2899588" y="1232546"/>
                <a:ext cx="346382" cy="346380"/>
              </a:xfrm>
              <a:prstGeom prst="ellipse">
                <a:avLst/>
              </a:prstGeom>
              <a:solidFill>
                <a:srgbClr val="FF99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4" name="椭圆 45">
                <a:extLst>
                  <a:ext uri="{FF2B5EF4-FFF2-40B4-BE49-F238E27FC236}">
                    <a16:creationId xmlns:a16="http://schemas.microsoft.com/office/drawing/2014/main" id="{14574E99-633D-E6B4-514E-E890A8F2775B}"/>
                  </a:ext>
                </a:extLst>
              </p:cNvPr>
              <p:cNvSpPr/>
              <p:nvPr/>
            </p:nvSpPr>
            <p:spPr>
              <a:xfrm>
                <a:off x="5692948" y="2424147"/>
                <a:ext cx="346382" cy="346379"/>
              </a:xfrm>
              <a:prstGeom prst="ellipse">
                <a:avLst/>
              </a:prstGeom>
              <a:solidFill>
                <a:schemeClr val="accent4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25" name="直接箭头连接符 47">
                <a:extLst>
                  <a:ext uri="{FF2B5EF4-FFF2-40B4-BE49-F238E27FC236}">
                    <a16:creationId xmlns:a16="http://schemas.microsoft.com/office/drawing/2014/main" id="{375DFB02-5953-2B83-70F2-D5D03D1ADA6D}"/>
                  </a:ext>
                </a:extLst>
              </p:cNvPr>
              <p:cNvCxnSpPr>
                <a:cxnSpLocks/>
                <a:stCxn id="8" idx="2"/>
                <a:endCxn id="7" idx="6"/>
              </p:cNvCxnSpPr>
              <p:nvPr/>
            </p:nvCxnSpPr>
            <p:spPr>
              <a:xfrm flipH="1">
                <a:off x="1403478" y="3302320"/>
                <a:ext cx="1019761" cy="122464"/>
              </a:xfrm>
              <a:prstGeom prst="straightConnector1">
                <a:avLst/>
              </a:prstGeom>
              <a:ln w="3175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文本框 48">
                <a:extLst>
                  <a:ext uri="{FF2B5EF4-FFF2-40B4-BE49-F238E27FC236}">
                    <a16:creationId xmlns:a16="http://schemas.microsoft.com/office/drawing/2014/main" id="{AE5113AF-53E1-37EE-F5C6-C9AAB2AAA726}"/>
                  </a:ext>
                </a:extLst>
              </p:cNvPr>
              <p:cNvSpPr txBox="1"/>
              <p:nvPr/>
            </p:nvSpPr>
            <p:spPr>
              <a:xfrm>
                <a:off x="610178" y="2879122"/>
                <a:ext cx="941900" cy="466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1947</a:t>
                </a:r>
                <a:endParaRPr lang="zh-CN" altLang="en-US" sz="16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7" name="文本框 55">
                <a:extLst>
                  <a:ext uri="{FF2B5EF4-FFF2-40B4-BE49-F238E27FC236}">
                    <a16:creationId xmlns:a16="http://schemas.microsoft.com/office/drawing/2014/main" id="{52683213-B53F-E0A5-A128-A30DACD3762F}"/>
                  </a:ext>
                </a:extLst>
              </p:cNvPr>
              <p:cNvSpPr txBox="1"/>
              <p:nvPr/>
            </p:nvSpPr>
            <p:spPr>
              <a:xfrm>
                <a:off x="5409017" y="2719087"/>
                <a:ext cx="1011334" cy="46659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600">
                    <a:solidFill>
                      <a:schemeClr val="accent4">
                        <a:lumMod val="60000"/>
                        <a:lumOff val="4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1938</a:t>
                </a:r>
                <a:endParaRPr lang="zh-CN" altLang="en-US" sz="1600">
                  <a:solidFill>
                    <a:schemeClr val="accent4">
                      <a:lumMod val="60000"/>
                      <a:lumOff val="4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8" name="直接箭头连接符 60">
                <a:extLst>
                  <a:ext uri="{FF2B5EF4-FFF2-40B4-BE49-F238E27FC236}">
                    <a16:creationId xmlns:a16="http://schemas.microsoft.com/office/drawing/2014/main" id="{D6F3F7B6-86BB-9793-FAD7-76AA957B0409}"/>
                  </a:ext>
                </a:extLst>
              </p:cNvPr>
              <p:cNvCxnSpPr>
                <a:cxnSpLocks/>
                <a:stCxn id="8" idx="1"/>
                <a:endCxn id="22" idx="5"/>
              </p:cNvCxnSpPr>
              <p:nvPr/>
            </p:nvCxnSpPr>
            <p:spPr>
              <a:xfrm flipH="1" flipV="1">
                <a:off x="1636744" y="2381160"/>
                <a:ext cx="839825" cy="798695"/>
              </a:xfrm>
              <a:prstGeom prst="straightConnector1">
                <a:avLst/>
              </a:prstGeom>
              <a:ln w="3175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文本框 61">
                <a:extLst>
                  <a:ext uri="{FF2B5EF4-FFF2-40B4-BE49-F238E27FC236}">
                    <a16:creationId xmlns:a16="http://schemas.microsoft.com/office/drawing/2014/main" id="{E4ECFEAD-A43A-A644-0A6E-D880DDFD048B}"/>
                  </a:ext>
                </a:extLst>
              </p:cNvPr>
              <p:cNvSpPr txBox="1"/>
              <p:nvPr/>
            </p:nvSpPr>
            <p:spPr>
              <a:xfrm>
                <a:off x="1153603" y="1377701"/>
                <a:ext cx="995187" cy="466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err="1">
                    <a:solidFill>
                      <a:schemeClr val="accent1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UofT</a:t>
                </a:r>
                <a:endParaRPr lang="zh-CN" altLang="en-US" sz="1600">
                  <a:solidFill>
                    <a:schemeClr val="accent1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0" name="直接箭头连接符 64">
                <a:extLst>
                  <a:ext uri="{FF2B5EF4-FFF2-40B4-BE49-F238E27FC236}">
                    <a16:creationId xmlns:a16="http://schemas.microsoft.com/office/drawing/2014/main" id="{1B9B0462-1657-596E-4546-317FA5463D0E}"/>
                  </a:ext>
                </a:extLst>
              </p:cNvPr>
              <p:cNvCxnSpPr>
                <a:cxnSpLocks/>
                <a:stCxn id="22" idx="7"/>
                <a:endCxn id="23" idx="2"/>
              </p:cNvCxnSpPr>
              <p:nvPr/>
            </p:nvCxnSpPr>
            <p:spPr>
              <a:xfrm flipV="1">
                <a:off x="1636744" y="1405736"/>
                <a:ext cx="1262843" cy="730497"/>
              </a:xfrm>
              <a:prstGeom prst="straightConnector1">
                <a:avLst/>
              </a:prstGeom>
              <a:ln w="3175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文本框 65">
                <a:extLst>
                  <a:ext uri="{FF2B5EF4-FFF2-40B4-BE49-F238E27FC236}">
                    <a16:creationId xmlns:a16="http://schemas.microsoft.com/office/drawing/2014/main" id="{95EBF9B8-C30E-28FF-429F-25A6F7A8ED53}"/>
                  </a:ext>
                </a:extLst>
              </p:cNvPr>
              <p:cNvSpPr txBox="1"/>
              <p:nvPr/>
            </p:nvSpPr>
            <p:spPr>
              <a:xfrm>
                <a:off x="2705648" y="810329"/>
                <a:ext cx="1317644" cy="466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FF99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Toronto</a:t>
                </a:r>
                <a:endParaRPr lang="zh-CN" altLang="en-US" sz="1600" dirty="0">
                  <a:solidFill>
                    <a:srgbClr val="FF99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2" name="椭圆 93">
                <a:extLst>
                  <a:ext uri="{FF2B5EF4-FFF2-40B4-BE49-F238E27FC236}">
                    <a16:creationId xmlns:a16="http://schemas.microsoft.com/office/drawing/2014/main" id="{513AAD73-CB77-A857-33D9-021DF6516880}"/>
                  </a:ext>
                </a:extLst>
              </p:cNvPr>
              <p:cNvSpPr/>
              <p:nvPr/>
            </p:nvSpPr>
            <p:spPr>
              <a:xfrm>
                <a:off x="5318316" y="1509073"/>
                <a:ext cx="358297" cy="346379"/>
              </a:xfrm>
              <a:prstGeom prst="ellipse">
                <a:avLst/>
              </a:prstGeom>
              <a:solidFill>
                <a:srgbClr val="FF99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3" name="直接箭头连接符 95">
                <a:extLst>
                  <a:ext uri="{FF2B5EF4-FFF2-40B4-BE49-F238E27FC236}">
                    <a16:creationId xmlns:a16="http://schemas.microsoft.com/office/drawing/2014/main" id="{EDCEF77B-9BDB-4D74-C31C-5ADA03E34E5F}"/>
                  </a:ext>
                </a:extLst>
              </p:cNvPr>
              <p:cNvCxnSpPr>
                <a:cxnSpLocks/>
                <a:stCxn id="6" idx="0"/>
                <a:endCxn id="32" idx="4"/>
              </p:cNvCxnSpPr>
              <p:nvPr/>
            </p:nvCxnSpPr>
            <p:spPr>
              <a:xfrm flipV="1">
                <a:off x="5050598" y="1855453"/>
                <a:ext cx="446867" cy="691157"/>
              </a:xfrm>
              <a:prstGeom prst="straightConnector1">
                <a:avLst/>
              </a:prstGeom>
              <a:ln w="3175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文本框 96">
                <a:extLst>
                  <a:ext uri="{FF2B5EF4-FFF2-40B4-BE49-F238E27FC236}">
                    <a16:creationId xmlns:a16="http://schemas.microsoft.com/office/drawing/2014/main" id="{9E9C9AEC-D8AB-C1BA-6E99-FDB015B6BC83}"/>
                  </a:ext>
                </a:extLst>
              </p:cNvPr>
              <p:cNvSpPr txBox="1"/>
              <p:nvPr/>
            </p:nvSpPr>
            <p:spPr>
              <a:xfrm>
                <a:off x="4130236" y="1529105"/>
                <a:ext cx="1413864" cy="466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rgbClr val="FF99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Stanford</a:t>
                </a:r>
                <a:endParaRPr lang="zh-CN" altLang="en-US" sz="1600" dirty="0">
                  <a:solidFill>
                    <a:srgbClr val="FF99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5" name="文本框 101">
                <a:extLst>
                  <a:ext uri="{FF2B5EF4-FFF2-40B4-BE49-F238E27FC236}">
                    <a16:creationId xmlns:a16="http://schemas.microsoft.com/office/drawing/2014/main" id="{5B80BBE6-72E0-0D74-67AC-74D676E712A7}"/>
                  </a:ext>
                </a:extLst>
              </p:cNvPr>
              <p:cNvSpPr txBox="1"/>
              <p:nvPr/>
            </p:nvSpPr>
            <p:spPr>
              <a:xfrm>
                <a:off x="503811" y="4660822"/>
                <a:ext cx="1578800" cy="466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altLang="zh-CN">
                    <a:solidFill>
                      <a:srgbClr val="FF9933"/>
                    </a:solidFill>
                  </a:rPr>
                  <a:t> </a:t>
                </a:r>
                <a:r>
                  <a:rPr lang="en-US" altLang="zh-CN">
                    <a:solidFill>
                      <a:srgbClr val="FF99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Montreal</a:t>
                </a:r>
                <a:endParaRPr lang="zh-CN" altLang="en-US">
                  <a:solidFill>
                    <a:srgbClr val="FF99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6" name="椭圆 102">
                <a:extLst>
                  <a:ext uri="{FF2B5EF4-FFF2-40B4-BE49-F238E27FC236}">
                    <a16:creationId xmlns:a16="http://schemas.microsoft.com/office/drawing/2014/main" id="{966AC4CD-5465-9303-C0D2-7A0A2C0850BE}"/>
                  </a:ext>
                </a:extLst>
              </p:cNvPr>
              <p:cNvSpPr/>
              <p:nvPr/>
            </p:nvSpPr>
            <p:spPr>
              <a:xfrm>
                <a:off x="1024147" y="4322267"/>
                <a:ext cx="358297" cy="346380"/>
              </a:xfrm>
              <a:prstGeom prst="ellipse">
                <a:avLst/>
              </a:prstGeom>
              <a:solidFill>
                <a:srgbClr val="FF99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7" name="直接箭头连接符 104">
                <a:extLst>
                  <a:ext uri="{FF2B5EF4-FFF2-40B4-BE49-F238E27FC236}">
                    <a16:creationId xmlns:a16="http://schemas.microsoft.com/office/drawing/2014/main" id="{9D8B11AA-0A80-4C8A-A657-2F10E83C342F}"/>
                  </a:ext>
                </a:extLst>
              </p:cNvPr>
              <p:cNvCxnSpPr>
                <a:cxnSpLocks/>
                <a:stCxn id="11" idx="2"/>
                <a:endCxn id="36" idx="6"/>
              </p:cNvCxnSpPr>
              <p:nvPr/>
            </p:nvCxnSpPr>
            <p:spPr>
              <a:xfrm flipH="1">
                <a:off x="1382443" y="4373799"/>
                <a:ext cx="941620" cy="121658"/>
              </a:xfrm>
              <a:prstGeom prst="straightConnector1">
                <a:avLst/>
              </a:prstGeom>
              <a:ln w="3175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椭圆 113">
                <a:extLst>
                  <a:ext uri="{FF2B5EF4-FFF2-40B4-BE49-F238E27FC236}">
                    <a16:creationId xmlns:a16="http://schemas.microsoft.com/office/drawing/2014/main" id="{3B2A68FF-AA37-BF5A-D850-062E30369C1C}"/>
                  </a:ext>
                </a:extLst>
              </p:cNvPr>
              <p:cNvSpPr/>
              <p:nvPr/>
            </p:nvSpPr>
            <p:spPr>
              <a:xfrm>
                <a:off x="5050597" y="3693754"/>
                <a:ext cx="346382" cy="346379"/>
              </a:xfrm>
              <a:prstGeom prst="ellipse">
                <a:avLst/>
              </a:prstGeom>
              <a:solidFill>
                <a:srgbClr val="FF9933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60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39" name="直接箭头连接符 115">
                <a:extLst>
                  <a:ext uri="{FF2B5EF4-FFF2-40B4-BE49-F238E27FC236}">
                    <a16:creationId xmlns:a16="http://schemas.microsoft.com/office/drawing/2014/main" id="{358CE086-C091-6969-6EA0-77963FD112D0}"/>
                  </a:ext>
                </a:extLst>
              </p:cNvPr>
              <p:cNvCxnSpPr>
                <a:stCxn id="10" idx="6"/>
                <a:endCxn id="38" idx="2"/>
              </p:cNvCxnSpPr>
              <p:nvPr/>
            </p:nvCxnSpPr>
            <p:spPr>
              <a:xfrm>
                <a:off x="4338952" y="3686087"/>
                <a:ext cx="711645" cy="180857"/>
              </a:xfrm>
              <a:prstGeom prst="straightConnector1">
                <a:avLst/>
              </a:prstGeom>
              <a:ln w="31750">
                <a:solidFill>
                  <a:schemeClr val="accent5">
                    <a:lumMod val="40000"/>
                    <a:lumOff val="6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文本框 117">
                <a:extLst>
                  <a:ext uri="{FF2B5EF4-FFF2-40B4-BE49-F238E27FC236}">
                    <a16:creationId xmlns:a16="http://schemas.microsoft.com/office/drawing/2014/main" id="{DA844910-A68B-7D3E-4B65-5BD4D5FA8F5D}"/>
                  </a:ext>
                </a:extLst>
              </p:cNvPr>
              <p:cNvSpPr txBox="1"/>
              <p:nvPr/>
            </p:nvSpPr>
            <p:spPr>
              <a:xfrm>
                <a:off x="4741108" y="4035866"/>
                <a:ext cx="1689026" cy="466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>
                <a:defPPr>
                  <a:defRPr lang="zh-CN"/>
                </a:defPPr>
                <a:lvl1pPr>
                  <a:defRPr sz="1600">
                    <a:solidFill>
                      <a:schemeClr val="bg1">
                        <a:lumMod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defRPr>
                </a:lvl1pPr>
              </a:lstStyle>
              <a:p>
                <a:r>
                  <a:rPr lang="en-US" altLang="zh-CN">
                    <a:solidFill>
                      <a:srgbClr val="FF9933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New York</a:t>
                </a:r>
                <a:endParaRPr lang="zh-CN" altLang="en-US">
                  <a:solidFill>
                    <a:srgbClr val="FF9933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1" name="连接符: 曲线 73">
                <a:extLst>
                  <a:ext uri="{FF2B5EF4-FFF2-40B4-BE49-F238E27FC236}">
                    <a16:creationId xmlns:a16="http://schemas.microsoft.com/office/drawing/2014/main" id="{8361160C-6474-6B4A-21B0-C42172E9FF11}"/>
                  </a:ext>
                </a:extLst>
              </p:cNvPr>
              <p:cNvCxnSpPr>
                <a:cxnSpLocks/>
                <a:stCxn id="8" idx="0"/>
                <a:endCxn id="23" idx="4"/>
              </p:cNvCxnSpPr>
              <p:nvPr/>
            </p:nvCxnSpPr>
            <p:spPr>
              <a:xfrm rot="5400000" flipH="1" flipV="1">
                <a:off x="2063947" y="2120299"/>
                <a:ext cx="1550204" cy="467459"/>
              </a:xfrm>
              <a:prstGeom prst="curvedConnector3">
                <a:avLst>
                  <a:gd name="adj1" fmla="val 50000"/>
                </a:avLst>
              </a:prstGeom>
              <a:ln w="3175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文本框 14">
                <a:extLst>
                  <a:ext uri="{FF2B5EF4-FFF2-40B4-BE49-F238E27FC236}">
                    <a16:creationId xmlns:a16="http://schemas.microsoft.com/office/drawing/2014/main" id="{793DAB6A-062C-E0A9-1BA8-52CA34F62CF5}"/>
                  </a:ext>
                </a:extLst>
              </p:cNvPr>
              <p:cNvSpPr txBox="1"/>
              <p:nvPr/>
            </p:nvSpPr>
            <p:spPr>
              <a:xfrm>
                <a:off x="2089398" y="2607032"/>
                <a:ext cx="1195645" cy="466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bg1">
                        <a:lumMod val="50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Hinton</a:t>
                </a:r>
                <a:endParaRPr lang="zh-CN" altLang="en-US" sz="1600" dirty="0">
                  <a:solidFill>
                    <a:schemeClr val="bg1">
                      <a:lumMod val="50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3" name="文本框 18">
                <a:extLst>
                  <a:ext uri="{FF2B5EF4-FFF2-40B4-BE49-F238E27FC236}">
                    <a16:creationId xmlns:a16="http://schemas.microsoft.com/office/drawing/2014/main" id="{BE47A762-D50F-CA69-EDC9-C4C03B523A7E}"/>
                  </a:ext>
                </a:extLst>
              </p:cNvPr>
              <p:cNvSpPr txBox="1"/>
              <p:nvPr/>
            </p:nvSpPr>
            <p:spPr>
              <a:xfrm>
                <a:off x="3092406" y="1954478"/>
                <a:ext cx="2082837" cy="4665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solidFill>
                      <a:schemeClr val="accent6">
                        <a:lumMod val="75000"/>
                      </a:schemeClr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Turing Award</a:t>
                </a:r>
                <a:endParaRPr lang="zh-CN" altLang="en-US" sz="1600" dirty="0">
                  <a:solidFill>
                    <a:schemeClr val="accent6">
                      <a:lumMod val="7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cxnSp>
          <p:nvCxnSpPr>
            <p:cNvPr id="44" name="直接箭头连接符 174">
              <a:extLst>
                <a:ext uri="{FF2B5EF4-FFF2-40B4-BE49-F238E27FC236}">
                  <a16:creationId xmlns:a16="http://schemas.microsoft.com/office/drawing/2014/main" id="{ABDFC77C-82F6-C6DA-5B89-6D95C2282101}"/>
                </a:ext>
              </a:extLst>
            </p:cNvPr>
            <p:cNvCxnSpPr>
              <a:cxnSpLocks/>
              <a:stCxn id="8" idx="6"/>
              <a:endCxn id="10" idx="2"/>
            </p:cNvCxnSpPr>
            <p:nvPr/>
          </p:nvCxnSpPr>
          <p:spPr>
            <a:xfrm>
              <a:off x="2118904" y="3006002"/>
              <a:ext cx="761352" cy="278456"/>
            </a:xfrm>
            <a:prstGeom prst="straightConnector1">
              <a:avLst/>
            </a:prstGeom>
            <a:ln w="31750">
              <a:solidFill>
                <a:schemeClr val="accent5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箭头连接符 178">
              <a:extLst>
                <a:ext uri="{FF2B5EF4-FFF2-40B4-BE49-F238E27FC236}">
                  <a16:creationId xmlns:a16="http://schemas.microsoft.com/office/drawing/2014/main" id="{68CD54B3-FEED-58A9-B4CA-F7F3916F2F2C}"/>
                </a:ext>
              </a:extLst>
            </p:cNvPr>
            <p:cNvCxnSpPr>
              <a:cxnSpLocks/>
              <a:stCxn id="6" idx="6"/>
              <a:endCxn id="24" idx="2"/>
            </p:cNvCxnSpPr>
            <p:nvPr/>
          </p:nvCxnSpPr>
          <p:spPr>
            <a:xfrm flipV="1">
              <a:off x="3658065" y="2494476"/>
              <a:ext cx="296386" cy="88859"/>
            </a:xfrm>
            <a:prstGeom prst="straightConnector1">
              <a:avLst/>
            </a:prstGeom>
            <a:ln w="31750">
              <a:solidFill>
                <a:schemeClr val="accent5">
                  <a:lumMod val="40000"/>
                  <a:lumOff val="6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6" name="组合 218">
              <a:extLst>
                <a:ext uri="{FF2B5EF4-FFF2-40B4-BE49-F238E27FC236}">
                  <a16:creationId xmlns:a16="http://schemas.microsoft.com/office/drawing/2014/main" id="{978F30F3-F80C-59B9-9888-9D00CA388782}"/>
                </a:ext>
              </a:extLst>
            </p:cNvPr>
            <p:cNvGrpSpPr/>
            <p:nvPr/>
          </p:nvGrpSpPr>
          <p:grpSpPr>
            <a:xfrm>
              <a:off x="1478706" y="4731065"/>
              <a:ext cx="2187958" cy="338554"/>
              <a:chOff x="223760" y="4449892"/>
              <a:chExt cx="2187958" cy="338554"/>
            </a:xfrm>
          </p:grpSpPr>
          <p:cxnSp>
            <p:nvCxnSpPr>
              <p:cNvPr id="47" name="直接箭头连接符 219">
                <a:extLst>
                  <a:ext uri="{FF2B5EF4-FFF2-40B4-BE49-F238E27FC236}">
                    <a16:creationId xmlns:a16="http://schemas.microsoft.com/office/drawing/2014/main" id="{F9BB31C5-F8EA-8937-8854-F797B3BE20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760" y="4626391"/>
                <a:ext cx="853777" cy="0"/>
              </a:xfrm>
              <a:prstGeom prst="straightConnector1">
                <a:avLst/>
              </a:prstGeom>
              <a:ln w="31750">
                <a:solidFill>
                  <a:srgbClr val="FF0000"/>
                </a:solidFill>
                <a:prstDash val="dash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文本框 220">
                <a:extLst>
                  <a:ext uri="{FF2B5EF4-FFF2-40B4-BE49-F238E27FC236}">
                    <a16:creationId xmlns:a16="http://schemas.microsoft.com/office/drawing/2014/main" id="{474D8502-1000-C0F8-FBF3-06386F0A6D12}"/>
                  </a:ext>
                </a:extLst>
              </p:cNvPr>
              <p:cNvSpPr txBox="1"/>
              <p:nvPr/>
            </p:nvSpPr>
            <p:spPr>
              <a:xfrm>
                <a:off x="1204336" y="4449892"/>
                <a:ext cx="1207382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Private edge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49" name="组合 49">
              <a:extLst>
                <a:ext uri="{FF2B5EF4-FFF2-40B4-BE49-F238E27FC236}">
                  <a16:creationId xmlns:a16="http://schemas.microsoft.com/office/drawing/2014/main" id="{5F9F252E-D693-44B5-4F7E-E02343660CE0}"/>
                </a:ext>
              </a:extLst>
            </p:cNvPr>
            <p:cNvGrpSpPr/>
            <p:nvPr/>
          </p:nvGrpSpPr>
          <p:grpSpPr>
            <a:xfrm>
              <a:off x="1487159" y="4327512"/>
              <a:ext cx="2130250" cy="338554"/>
              <a:chOff x="223760" y="4449892"/>
              <a:chExt cx="2130250" cy="338554"/>
            </a:xfrm>
          </p:grpSpPr>
          <p:cxnSp>
            <p:nvCxnSpPr>
              <p:cNvPr id="50" name="直接箭头连接符 50">
                <a:extLst>
                  <a:ext uri="{FF2B5EF4-FFF2-40B4-BE49-F238E27FC236}">
                    <a16:creationId xmlns:a16="http://schemas.microsoft.com/office/drawing/2014/main" id="{941B226C-0CA1-9DE7-6642-832DA01833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23760" y="4626391"/>
                <a:ext cx="853777" cy="0"/>
              </a:xfrm>
              <a:prstGeom prst="straightConnector1">
                <a:avLst/>
              </a:prstGeom>
              <a:ln w="31750">
                <a:solidFill>
                  <a:schemeClr val="accent5">
                    <a:lumMod val="40000"/>
                    <a:lumOff val="60000"/>
                  </a:schemeClr>
                </a:solidFill>
                <a:prstDash val="soli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文本框 51">
                <a:extLst>
                  <a:ext uri="{FF2B5EF4-FFF2-40B4-BE49-F238E27FC236}">
                    <a16:creationId xmlns:a16="http://schemas.microsoft.com/office/drawing/2014/main" id="{76440002-0712-D297-F650-6D3932346DCC}"/>
                  </a:ext>
                </a:extLst>
              </p:cNvPr>
              <p:cNvSpPr txBox="1"/>
              <p:nvPr/>
            </p:nvSpPr>
            <p:spPr>
              <a:xfrm>
                <a:off x="1204336" y="4449892"/>
                <a:ext cx="1149674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6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Public edge</a:t>
                </a:r>
                <a:endParaRPr lang="zh-CN" altLang="en-US" sz="16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  <p:grpSp>
          <p:nvGrpSpPr>
            <p:cNvPr id="52" name="组合 52">
              <a:extLst>
                <a:ext uri="{FF2B5EF4-FFF2-40B4-BE49-F238E27FC236}">
                  <a16:creationId xmlns:a16="http://schemas.microsoft.com/office/drawing/2014/main" id="{2DA552FB-D23E-452B-6C34-255FBBE3C4F8}"/>
                </a:ext>
              </a:extLst>
            </p:cNvPr>
            <p:cNvGrpSpPr/>
            <p:nvPr/>
          </p:nvGrpSpPr>
          <p:grpSpPr>
            <a:xfrm>
              <a:off x="500850" y="1072289"/>
              <a:ext cx="4077177" cy="4776198"/>
              <a:chOff x="5476875" y="2279571"/>
              <a:chExt cx="3216160" cy="2758182"/>
            </a:xfrm>
          </p:grpSpPr>
          <p:sp>
            <p:nvSpPr>
              <p:cNvPr id="53" name="矩形: 圆角 56">
                <a:extLst>
                  <a:ext uri="{FF2B5EF4-FFF2-40B4-BE49-F238E27FC236}">
                    <a16:creationId xmlns:a16="http://schemas.microsoft.com/office/drawing/2014/main" id="{BC21D412-1951-8436-6769-1DA7A1A9570F}"/>
                  </a:ext>
                </a:extLst>
              </p:cNvPr>
              <p:cNvSpPr/>
              <p:nvPr/>
            </p:nvSpPr>
            <p:spPr>
              <a:xfrm>
                <a:off x="5476875" y="2279571"/>
                <a:ext cx="3216160" cy="2758182"/>
              </a:xfrm>
              <a:prstGeom prst="roundRect">
                <a:avLst/>
              </a:prstGeom>
              <a:noFill/>
              <a:ln w="28575">
                <a:solidFill>
                  <a:srgbClr val="0070C0"/>
                </a:solidFill>
                <a:prstDash val="lg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文本框 57">
                <a:extLst>
                  <a:ext uri="{FF2B5EF4-FFF2-40B4-BE49-F238E27FC236}">
                    <a16:creationId xmlns:a16="http://schemas.microsoft.com/office/drawing/2014/main" id="{63340A20-FA0D-BDC2-0528-EF0BBFE792EE}"/>
                  </a:ext>
                </a:extLst>
              </p:cNvPr>
              <p:cNvSpPr txBox="1"/>
              <p:nvPr/>
            </p:nvSpPr>
            <p:spPr>
              <a:xfrm>
                <a:off x="6097472" y="4756580"/>
                <a:ext cx="1926058" cy="21328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Neural Graph Databases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6" name="表格 168">
                <a:extLst>
                  <a:ext uri="{FF2B5EF4-FFF2-40B4-BE49-F238E27FC236}">
                    <a16:creationId xmlns:a16="http://schemas.microsoft.com/office/drawing/2014/main" id="{4C13C2C6-78A6-3D08-2A3E-75E53C5AB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807237"/>
                  </p:ext>
                </p:extLst>
              </p:nvPr>
            </p:nvGraphicFramePr>
            <p:xfrm>
              <a:off x="4260079" y="1679968"/>
              <a:ext cx="7931921" cy="792966"/>
            </p:xfrm>
            <a:graphic>
              <a:graphicData uri="http://schemas.openxmlformats.org/drawingml/2006/table">
                <a:tbl>
                  <a:tblPr firstRow="1" firstCol="1" bandRow="1" bandCol="1">
                    <a:tableStyleId>{16D9F66E-5EB9-4882-86FB-DCBF35E3C3E4}</a:tableStyleId>
                  </a:tblPr>
                  <a:tblGrid>
                    <a:gridCol w="1457168">
                      <a:extLst>
                        <a:ext uri="{9D8B030D-6E8A-4147-A177-3AD203B41FA5}">
                          <a16:colId xmlns:a16="http://schemas.microsoft.com/office/drawing/2014/main" val="1062471206"/>
                        </a:ext>
                      </a:extLst>
                    </a:gridCol>
                    <a:gridCol w="6474753">
                      <a:extLst>
                        <a:ext uri="{9D8B030D-6E8A-4147-A177-3AD203B41FA5}">
                          <a16:colId xmlns:a16="http://schemas.microsoft.com/office/drawing/2014/main" val="2059211034"/>
                        </a:ext>
                      </a:extLst>
                    </a:gridCol>
                  </a:tblGrid>
                  <a:tr h="3964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Query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</a:rPr>
                                    <m:t>?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. 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∃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𝑊𝑖𝑛</m:t>
                              </m:r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𝑇𝑢𝑟𝑖𝑛𝑔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𝐴𝑤𝑎𝑟𝑑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𝐵𝑜𝑟𝑛𝐼𝑛</m:t>
                              </m:r>
                              <m:d>
                                <m:d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 1938</m:t>
                                  </m:r>
                                </m:e>
                              </m:d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∧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𝐿𝑖𝑣𝑒𝐼𝑛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𝑉</m:t>
                              </m:r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 </m:t>
                              </m:r>
                              <m:sSub>
                                <m:sSubPr>
                                  <m:ctrlP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en-US" altLang="zh-CN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?</m:t>
                                  </m:r>
                                </m:sub>
                              </m:sSub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altLang="en-US" sz="1600" b="0" dirty="0"/>
                            <a:t>  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2248726"/>
                      </a:ext>
                    </a:extLst>
                  </a:tr>
                  <a:tr h="3964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Interpretation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Find where the Turing Award winner who was born in 1938 lived.</a:t>
                          </a:r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5257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6" name="表格 168">
                <a:extLst>
                  <a:ext uri="{FF2B5EF4-FFF2-40B4-BE49-F238E27FC236}">
                    <a16:creationId xmlns:a16="http://schemas.microsoft.com/office/drawing/2014/main" id="{4C13C2C6-78A6-3D08-2A3E-75E53C5ABBD1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00807237"/>
                  </p:ext>
                </p:extLst>
              </p:nvPr>
            </p:nvGraphicFramePr>
            <p:xfrm>
              <a:off x="4260079" y="1679968"/>
              <a:ext cx="7931921" cy="792966"/>
            </p:xfrm>
            <a:graphic>
              <a:graphicData uri="http://schemas.openxmlformats.org/drawingml/2006/table">
                <a:tbl>
                  <a:tblPr firstRow="1" firstCol="1" bandRow="1" bandCol="1">
                    <a:tableStyleId>{16D9F66E-5EB9-4882-86FB-DCBF35E3C3E4}</a:tableStyleId>
                  </a:tblPr>
                  <a:tblGrid>
                    <a:gridCol w="1457168">
                      <a:extLst>
                        <a:ext uri="{9D8B030D-6E8A-4147-A177-3AD203B41FA5}">
                          <a16:colId xmlns:a16="http://schemas.microsoft.com/office/drawing/2014/main" val="1062471206"/>
                        </a:ext>
                      </a:extLst>
                    </a:gridCol>
                    <a:gridCol w="6474753">
                      <a:extLst>
                        <a:ext uri="{9D8B030D-6E8A-4147-A177-3AD203B41FA5}">
                          <a16:colId xmlns:a16="http://schemas.microsoft.com/office/drawing/2014/main" val="2059211034"/>
                        </a:ext>
                      </a:extLst>
                    </a:gridCol>
                  </a:tblGrid>
                  <a:tr h="3964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Query</a:t>
                          </a:r>
                          <a:endParaRPr lang="zh-CN" altLang="en-US" sz="1600" b="1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2578" t="-3030" r="-282" b="-10303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2248726"/>
                      </a:ext>
                    </a:extLst>
                  </a:tr>
                  <a:tr h="396483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b="1" i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Interpretation</a:t>
                          </a:r>
                          <a:endParaRPr lang="zh-CN" altLang="en-US" sz="1600" b="1" i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Find where the Turing Award winner who was born in 1938 lived.</a:t>
                          </a:r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93452577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7" name="文本框 170">
            <a:extLst>
              <a:ext uri="{FF2B5EF4-FFF2-40B4-BE49-F238E27FC236}">
                <a16:creationId xmlns:a16="http://schemas.microsoft.com/office/drawing/2014/main" id="{B3BB176D-641D-B0AC-E1FA-522155028FA5}"/>
              </a:ext>
            </a:extLst>
          </p:cNvPr>
          <p:cNvSpPr txBox="1"/>
          <p:nvPr/>
        </p:nvSpPr>
        <p:spPr>
          <a:xfrm>
            <a:off x="7257144" y="2490917"/>
            <a:ext cx="1806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Complex Queries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8" name="表格 172">
                <a:extLst>
                  <a:ext uri="{FF2B5EF4-FFF2-40B4-BE49-F238E27FC236}">
                    <a16:creationId xmlns:a16="http://schemas.microsoft.com/office/drawing/2014/main" id="{FBF6664F-4207-A339-D241-C36F22E273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428706"/>
                  </p:ext>
                </p:extLst>
              </p:nvPr>
            </p:nvGraphicFramePr>
            <p:xfrm>
              <a:off x="4260079" y="3038289"/>
              <a:ext cx="7931921" cy="3377101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927757">
                      <a:extLst>
                        <a:ext uri="{9D8B030D-6E8A-4147-A177-3AD203B41FA5}">
                          <a16:colId xmlns:a16="http://schemas.microsoft.com/office/drawing/2014/main" val="2335442243"/>
                        </a:ext>
                      </a:extLst>
                    </a:gridCol>
                    <a:gridCol w="2004164">
                      <a:extLst>
                        <a:ext uri="{9D8B030D-6E8A-4147-A177-3AD203B41FA5}">
                          <a16:colId xmlns:a16="http://schemas.microsoft.com/office/drawing/2014/main" val="2112697286"/>
                        </a:ext>
                      </a:extLst>
                    </a:gridCol>
                  </a:tblGrid>
                  <a:tr h="3574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Query</a:t>
                          </a:r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Answer</a:t>
                          </a:r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670600"/>
                      </a:ext>
                    </a:extLst>
                  </a:tr>
                  <a:tr h="6255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𝐿𝑖𝑣𝑒𝐼𝑛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𝐻𝑖𝑛𝑡𝑜𝑛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Privacy risk query detection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705567"/>
                      </a:ext>
                    </a:extLst>
                  </a:tr>
                  <a:tr h="625528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 =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∃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 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𝑊𝑖𝑛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𝑇𝑢𝑟𝑖𝑛𝑔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𝐴𝑤𝑎𝑟𝑑</m:t>
                                    </m:r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𝐺𝑟𝑒𝑎𝑡𝑒𝑟𝑇h𝑎𝑛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,1940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sz="16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𝐵𝑜𝑟𝑛𝐼𝑛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𝐿𝑖𝑣𝑒𝑖𝑛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?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Montreal, </a:t>
                          </a:r>
                          <a:r>
                            <a:rPr lang="en-US" altLang="zh-CN" sz="1600" dirty="0">
                              <a:solidFill>
                                <a:srgbClr val="FF5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Toronto</a:t>
                          </a: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…</a:t>
                          </a:r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1811578"/>
                      </a:ext>
                    </a:extLst>
                  </a:tr>
                  <a:tr h="515544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. 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∃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𝐶𝑜𝑙𝑙𝑎𝑏𝑊𝑖𝑡h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𝐿𝑒𝐶𝑢𝑛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𝐿𝑖𝑣𝑒𝐼𝑛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?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altLang="en-US" sz="160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Montreal, </a:t>
                          </a:r>
                          <a:r>
                            <a:rPr lang="en-US" altLang="zh-CN" sz="1600" dirty="0">
                              <a:solidFill>
                                <a:srgbClr val="FF5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Toronto</a:t>
                          </a: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…</a:t>
                          </a:r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554238"/>
                      </a:ext>
                    </a:extLst>
                  </a:tr>
                  <a:tr h="893612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𝑞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?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.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∃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: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𝑊𝑖𝑛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𝑇𝑢𝑟𝑖𝑛𝑔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𝐴𝑤𝑎𝑟𝑑</m:t>
                                    </m:r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𝑆𝑚𝑎𝑙𝑙𝑒𝑟𝑇h𝑎𝑛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,1950</m:t>
                                    </m:r>
                                  </m:e>
                                </m:d>
                              </m:oMath>
                            </m:oMathPara>
                          </a14:m>
                          <a:endParaRPr lang="en-US" altLang="zh-CN" sz="1600" b="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𝐵𝑜𝑟𝑛𝐼𝑛</m:t>
                                </m:r>
                                <m:d>
                                  <m:d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sSub>
                                      <m:sSubPr>
                                        <m:ctrlP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16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∧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𝐿𝑖𝑣𝑒𝐼𝑛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?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en-US" altLang="zh-CN" sz="1600" b="0" dirty="0">
                            <a:ea typeface="Cambria Math" panose="02040503050406030204" pitchFamily="18" charset="0"/>
                          </a:endParaRPr>
                        </a:p>
                        <a:p>
                          <a:endParaRPr lang="zh-CN" alt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solidFill>
                                <a:srgbClr val="FF5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Toronto</a:t>
                          </a: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Stanford…</a:t>
                          </a:r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946480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8" name="表格 172">
                <a:extLst>
                  <a:ext uri="{FF2B5EF4-FFF2-40B4-BE49-F238E27FC236}">
                    <a16:creationId xmlns:a16="http://schemas.microsoft.com/office/drawing/2014/main" id="{FBF6664F-4207-A339-D241-C36F22E2731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22428706"/>
                  </p:ext>
                </p:extLst>
              </p:nvPr>
            </p:nvGraphicFramePr>
            <p:xfrm>
              <a:off x="4260079" y="3038289"/>
              <a:ext cx="7931921" cy="3377101"/>
            </p:xfrm>
            <a:graphic>
              <a:graphicData uri="http://schemas.openxmlformats.org/drawingml/2006/table">
                <a:tbl>
                  <a:tblPr firstRow="1" bandRow="1">
                    <a:tableStyleId>{21E4AEA4-8DFA-4A89-87EB-49C32662AFE0}</a:tableStyleId>
                  </a:tblPr>
                  <a:tblGrid>
                    <a:gridCol w="5927757">
                      <a:extLst>
                        <a:ext uri="{9D8B030D-6E8A-4147-A177-3AD203B41FA5}">
                          <a16:colId xmlns:a16="http://schemas.microsoft.com/office/drawing/2014/main" val="2335442243"/>
                        </a:ext>
                      </a:extLst>
                    </a:gridCol>
                    <a:gridCol w="2004164">
                      <a:extLst>
                        <a:ext uri="{9D8B030D-6E8A-4147-A177-3AD203B41FA5}">
                          <a16:colId xmlns:a16="http://schemas.microsoft.com/office/drawing/2014/main" val="2112697286"/>
                        </a:ext>
                      </a:extLst>
                    </a:gridCol>
                  </a:tblGrid>
                  <a:tr h="35744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Query</a:t>
                          </a:r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Answer</a:t>
                          </a:r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65670600"/>
                      </a:ext>
                    </a:extLst>
                  </a:tr>
                  <a:tr h="62552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" t="-60194" r="-34327" b="-38349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160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Privacy risk query detection</a:t>
                          </a:r>
                          <a:endParaRPr lang="zh-CN" altLang="en-US" sz="160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80705567"/>
                      </a:ext>
                    </a:extLst>
                  </a:tr>
                  <a:tr h="81737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" t="-123134" r="-34327" b="-1947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Montreal, </a:t>
                          </a:r>
                          <a:r>
                            <a:rPr lang="en-US" altLang="zh-CN" sz="1600" dirty="0">
                              <a:solidFill>
                                <a:srgbClr val="FF5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Toronto</a:t>
                          </a: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…</a:t>
                          </a:r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31811578"/>
                      </a:ext>
                    </a:extLst>
                  </a:tr>
                  <a:tr h="515544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" t="-351765" r="-34327" b="-20705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Montreal, </a:t>
                          </a:r>
                          <a:r>
                            <a:rPr lang="en-US" altLang="zh-CN" sz="1600" dirty="0">
                              <a:solidFill>
                                <a:srgbClr val="FF5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Toronto</a:t>
                          </a: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…</a:t>
                          </a:r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03554238"/>
                      </a:ext>
                    </a:extLst>
                  </a:tr>
                  <a:tr h="1061212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103" t="-220690" r="-34327" b="-114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1600" dirty="0">
                              <a:solidFill>
                                <a:srgbClr val="FF5050"/>
                              </a:solidFill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Toronto</a:t>
                          </a:r>
                          <a:r>
                            <a:rPr lang="en-US" altLang="zh-CN" sz="1600" dirty="0">
                              <a:latin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, Stanford…</a:t>
                          </a:r>
                          <a:endParaRPr lang="zh-CN" altLang="en-US" sz="1600" dirty="0">
                            <a:latin typeface="Times New Roman" panose="02020603050405020304" pitchFamily="18" charset="0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57946480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9" name="文本框 179">
            <a:extLst>
              <a:ext uri="{FF2B5EF4-FFF2-40B4-BE49-F238E27FC236}">
                <a16:creationId xmlns:a16="http://schemas.microsoft.com/office/drawing/2014/main" id="{8F6AA0D3-B62E-45CB-255B-5E44BCFAC6D3}"/>
              </a:ext>
            </a:extLst>
          </p:cNvPr>
          <p:cNvSpPr txBox="1"/>
          <p:nvPr/>
        </p:nvSpPr>
        <p:spPr>
          <a:xfrm>
            <a:off x="7087226" y="6488668"/>
            <a:ext cx="2146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Privacy Risk Queries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361E6404-2703-B456-094B-6A4F9F8A8E46}"/>
              </a:ext>
            </a:extLst>
          </p:cNvPr>
          <p:cNvSpPr txBox="1"/>
          <p:nvPr/>
        </p:nvSpPr>
        <p:spPr>
          <a:xfrm>
            <a:off x="105062" y="888927"/>
            <a:ext cx="119475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An attacker attempts to infer private information about Hinton’s living place in the NGDBs. Attackers can leverage well-designed queries to retrieve desired privacy. The intersection of these queries can make a fair guess.</a:t>
            </a:r>
            <a:endParaRPr lang="en-HK" dirty="0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6F43F86A-CA82-9BEF-0CE0-BB2B78384945}"/>
              </a:ext>
            </a:extLst>
          </p:cNvPr>
          <p:cNvSpPr txBox="1"/>
          <p:nvPr/>
        </p:nvSpPr>
        <p:spPr>
          <a:xfrm>
            <a:off x="-8253" y="6600645"/>
            <a:ext cx="65716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1100" dirty="0"/>
              <a:t>Qi Hu, Haoran Li, Jiaxin Bai, Zihao Wang, Yangqiu Song. Privacy-Preserved Neural Graph Databases. </a:t>
            </a:r>
            <a:r>
              <a:rPr lang="en-HK" sz="1100" dirty="0" err="1"/>
              <a:t>Arxiv</a:t>
            </a:r>
            <a:r>
              <a:rPr lang="en-HK" sz="1100" dirty="0"/>
              <a:t>, 2024.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AD1172D-3ABF-ABCA-E630-84592F49B9C3}"/>
              </a:ext>
            </a:extLst>
          </p:cNvPr>
          <p:cNvSpPr/>
          <p:nvPr/>
        </p:nvSpPr>
        <p:spPr>
          <a:xfrm>
            <a:off x="1352316" y="1724154"/>
            <a:ext cx="1102309" cy="197468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2EA1344-32D9-F98F-C5AF-C433FBEBF6E1}"/>
              </a:ext>
            </a:extLst>
          </p:cNvPr>
          <p:cNvSpPr/>
          <p:nvPr/>
        </p:nvSpPr>
        <p:spPr>
          <a:xfrm>
            <a:off x="10167018" y="4001724"/>
            <a:ext cx="1998402" cy="24869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667361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DA8C3F-4074-426D-3E00-E8757CCC75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4321" y="-6612"/>
            <a:ext cx="10767692" cy="944783"/>
          </a:xfrm>
        </p:spPr>
        <p:txBody>
          <a:bodyPr>
            <a:noAutofit/>
          </a:bodyPr>
          <a:lstStyle/>
          <a:p>
            <a:r>
              <a:rPr lang="en-HK" sz="3600" dirty="0"/>
              <a:t>Privacy-preserved NGDBs: Adversarial Training Examples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237D7B-B6BA-1066-8809-817B61F3A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21</a:t>
            </a:fld>
            <a:endParaRPr lang="en-US"/>
          </a:p>
        </p:txBody>
      </p:sp>
      <p:grpSp>
        <p:nvGrpSpPr>
          <p:cNvPr id="3" name="组合 1">
            <a:extLst>
              <a:ext uri="{FF2B5EF4-FFF2-40B4-BE49-F238E27FC236}">
                <a16:creationId xmlns:a16="http://schemas.microsoft.com/office/drawing/2014/main" id="{5E47B08D-789C-0D5B-10C5-FC0CCC4AF95A}"/>
              </a:ext>
            </a:extLst>
          </p:cNvPr>
          <p:cNvGrpSpPr/>
          <p:nvPr/>
        </p:nvGrpSpPr>
        <p:grpSpPr>
          <a:xfrm>
            <a:off x="6228439" y="1301667"/>
            <a:ext cx="2026488" cy="4435308"/>
            <a:chOff x="6396606" y="1211346"/>
            <a:chExt cx="2026488" cy="4435308"/>
          </a:xfrm>
        </p:grpSpPr>
        <p:sp>
          <p:nvSpPr>
            <p:cNvPr id="60" name="流程图: 接点 27">
              <a:extLst>
                <a:ext uri="{FF2B5EF4-FFF2-40B4-BE49-F238E27FC236}">
                  <a16:creationId xmlns:a16="http://schemas.microsoft.com/office/drawing/2014/main" id="{71FA7A69-5800-EF42-EDD7-45D808E94743}"/>
                </a:ext>
              </a:extLst>
            </p:cNvPr>
            <p:cNvSpPr/>
            <p:nvPr/>
          </p:nvSpPr>
          <p:spPr>
            <a:xfrm>
              <a:off x="6891697" y="3560347"/>
              <a:ext cx="220408" cy="246954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文本框 80">
              <a:extLst>
                <a:ext uri="{FF2B5EF4-FFF2-40B4-BE49-F238E27FC236}">
                  <a16:creationId xmlns:a16="http://schemas.microsoft.com/office/drawing/2014/main" id="{0AB02D1D-DACB-D451-63AA-D6FFE1D7D02C}"/>
                </a:ext>
              </a:extLst>
            </p:cNvPr>
            <p:cNvSpPr txBox="1"/>
            <p:nvPr/>
          </p:nvSpPr>
          <p:spPr>
            <a:xfrm>
              <a:off x="6529953" y="5277322"/>
              <a:ext cx="16284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(B) Intersection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62" name="矩形: 圆角 83">
              <a:extLst>
                <a:ext uri="{FF2B5EF4-FFF2-40B4-BE49-F238E27FC236}">
                  <a16:creationId xmlns:a16="http://schemas.microsoft.com/office/drawing/2014/main" id="{605988D5-7B45-9EF6-7FFF-766DA71E3184}"/>
                </a:ext>
              </a:extLst>
            </p:cNvPr>
            <p:cNvSpPr/>
            <p:nvPr/>
          </p:nvSpPr>
          <p:spPr>
            <a:xfrm>
              <a:off x="6396606" y="1211346"/>
              <a:ext cx="1845937" cy="2172534"/>
            </a:xfrm>
            <a:prstGeom prst="roundRect">
              <a:avLst>
                <a:gd name="adj" fmla="val 50000"/>
              </a:avLst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: 圆角 84">
              <a:extLst>
                <a:ext uri="{FF2B5EF4-FFF2-40B4-BE49-F238E27FC236}">
                  <a16:creationId xmlns:a16="http://schemas.microsoft.com/office/drawing/2014/main" id="{E82BA7F1-07A5-07D7-F0B6-6FCA7DB66BC7}"/>
                </a:ext>
              </a:extLst>
            </p:cNvPr>
            <p:cNvSpPr/>
            <p:nvPr/>
          </p:nvSpPr>
          <p:spPr>
            <a:xfrm>
              <a:off x="6397246" y="2451269"/>
              <a:ext cx="1893873" cy="2172534"/>
            </a:xfrm>
            <a:prstGeom prst="roundRect">
              <a:avLst>
                <a:gd name="adj" fmla="val 50000"/>
              </a:avLst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流程图: 接点 85">
              <a:extLst>
                <a:ext uri="{FF2B5EF4-FFF2-40B4-BE49-F238E27FC236}">
                  <a16:creationId xmlns:a16="http://schemas.microsoft.com/office/drawing/2014/main" id="{F4FDA1FD-C6C9-865D-6E9C-C874A1FA6E0D}"/>
                </a:ext>
              </a:extLst>
            </p:cNvPr>
            <p:cNvSpPr/>
            <p:nvPr/>
          </p:nvSpPr>
          <p:spPr>
            <a:xfrm>
              <a:off x="6863550" y="1866770"/>
              <a:ext cx="220408" cy="246954"/>
            </a:xfrm>
            <a:prstGeom prst="flowChartConnector">
              <a:avLst/>
            </a:prstGeom>
            <a:solidFill>
              <a:srgbClr val="FFCF95"/>
            </a:solidFill>
            <a:ln>
              <a:solidFill>
                <a:srgbClr val="FFAE4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流程图: 接点 86">
              <a:extLst>
                <a:ext uri="{FF2B5EF4-FFF2-40B4-BE49-F238E27FC236}">
                  <a16:creationId xmlns:a16="http://schemas.microsoft.com/office/drawing/2014/main" id="{C410295A-D209-9B26-F0C7-092A1C8E8522}"/>
                </a:ext>
              </a:extLst>
            </p:cNvPr>
            <p:cNvSpPr/>
            <p:nvPr/>
          </p:nvSpPr>
          <p:spPr>
            <a:xfrm>
              <a:off x="7223379" y="3880364"/>
              <a:ext cx="220408" cy="246954"/>
            </a:xfrm>
            <a:prstGeom prst="flowChartConnector">
              <a:avLst/>
            </a:prstGeom>
            <a:solidFill>
              <a:srgbClr val="FFCF95"/>
            </a:solidFill>
            <a:ln>
              <a:solidFill>
                <a:srgbClr val="FFAE4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流程图: 接点 87">
              <a:extLst>
                <a:ext uri="{FF2B5EF4-FFF2-40B4-BE49-F238E27FC236}">
                  <a16:creationId xmlns:a16="http://schemas.microsoft.com/office/drawing/2014/main" id="{1F89DFA8-730E-FCA0-32C7-E29A5A699374}"/>
                </a:ext>
              </a:extLst>
            </p:cNvPr>
            <p:cNvSpPr/>
            <p:nvPr/>
          </p:nvSpPr>
          <p:spPr>
            <a:xfrm>
              <a:off x="7731703" y="2673916"/>
              <a:ext cx="220408" cy="246954"/>
            </a:xfrm>
            <a:prstGeom prst="flowChartConnector">
              <a:avLst/>
            </a:prstGeom>
            <a:solidFill>
              <a:srgbClr val="FFCF95"/>
            </a:solidFill>
            <a:ln>
              <a:solidFill>
                <a:srgbClr val="FFAE4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流程图: 接点 88">
              <a:extLst>
                <a:ext uri="{FF2B5EF4-FFF2-40B4-BE49-F238E27FC236}">
                  <a16:creationId xmlns:a16="http://schemas.microsoft.com/office/drawing/2014/main" id="{91528696-2DAE-223D-067B-F9E37308CF78}"/>
                </a:ext>
              </a:extLst>
            </p:cNvPr>
            <p:cNvSpPr/>
            <p:nvPr/>
          </p:nvSpPr>
          <p:spPr>
            <a:xfrm>
              <a:off x="7001773" y="2861391"/>
              <a:ext cx="220408" cy="246954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流程图: 接点 89">
              <a:extLst>
                <a:ext uri="{FF2B5EF4-FFF2-40B4-BE49-F238E27FC236}">
                  <a16:creationId xmlns:a16="http://schemas.microsoft.com/office/drawing/2014/main" id="{D24E8DEE-4CF6-F82A-130F-07663BE61BB0}"/>
                </a:ext>
              </a:extLst>
            </p:cNvPr>
            <p:cNvSpPr/>
            <p:nvPr/>
          </p:nvSpPr>
          <p:spPr>
            <a:xfrm>
              <a:off x="7734149" y="3671637"/>
              <a:ext cx="220408" cy="246954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: 圆角 92">
              <a:extLst>
                <a:ext uri="{FF2B5EF4-FFF2-40B4-BE49-F238E27FC236}">
                  <a16:creationId xmlns:a16="http://schemas.microsoft.com/office/drawing/2014/main" id="{D0D30C23-E9CB-A213-EBE1-281896344BA7}"/>
                </a:ext>
              </a:extLst>
            </p:cNvPr>
            <p:cNvSpPr/>
            <p:nvPr/>
          </p:nvSpPr>
          <p:spPr>
            <a:xfrm rot="20054624">
              <a:off x="7339587" y="2354929"/>
              <a:ext cx="853957" cy="1071227"/>
            </a:xfrm>
            <a:prstGeom prst="roundRect">
              <a:avLst>
                <a:gd name="adj" fmla="val 50000"/>
              </a:avLst>
            </a:prstGeom>
            <a:noFill/>
            <a:ln w="317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文本框 93">
                  <a:extLst>
                    <a:ext uri="{FF2B5EF4-FFF2-40B4-BE49-F238E27FC236}">
                      <a16:creationId xmlns:a16="http://schemas.microsoft.com/office/drawing/2014/main" id="{3ADDC6FE-F310-F80C-10C6-F71D2A3C5C51}"/>
                    </a:ext>
                  </a:extLst>
                </p:cNvPr>
                <p:cNvSpPr txBox="1"/>
                <p:nvPr/>
              </p:nvSpPr>
              <p:spPr>
                <a:xfrm>
                  <a:off x="7541955" y="2330063"/>
                  <a:ext cx="881139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𝑝𝑟𝑖𝑣𝑎𝑡𝑒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4" name="文本框 93">
                  <a:extLst>
                    <a:ext uri="{FF2B5EF4-FFF2-40B4-BE49-F238E27FC236}">
                      <a16:creationId xmlns:a16="http://schemas.microsoft.com/office/drawing/2014/main" id="{7C753B67-D6B5-0366-724F-6C9DA4BC83F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541955" y="2330063"/>
                  <a:ext cx="881139" cy="298415"/>
                </a:xfrm>
                <a:prstGeom prst="rect">
                  <a:avLst/>
                </a:prstGeom>
                <a:blipFill>
                  <a:blip r:embed="rId2"/>
                  <a:stretch>
                    <a:fillRect l="-5556" r="-4167" b="-265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文本框 94">
                  <a:extLst>
                    <a:ext uri="{FF2B5EF4-FFF2-40B4-BE49-F238E27FC236}">
                      <a16:creationId xmlns:a16="http://schemas.microsoft.com/office/drawing/2014/main" id="{9291D4CE-9921-11DA-EF32-65CD1FE158EB}"/>
                    </a:ext>
                  </a:extLst>
                </p:cNvPr>
                <p:cNvSpPr txBox="1"/>
                <p:nvPr/>
              </p:nvSpPr>
              <p:spPr>
                <a:xfrm>
                  <a:off x="7218408" y="1448525"/>
                  <a:ext cx="3677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文本框 94">
                  <a:extLst>
                    <a:ext uri="{FF2B5EF4-FFF2-40B4-BE49-F238E27FC236}">
                      <a16:creationId xmlns:a16="http://schemas.microsoft.com/office/drawing/2014/main" id="{21B880EA-53CB-C3E6-6568-5517BDA67A9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18408" y="1448525"/>
                  <a:ext cx="367729" cy="276999"/>
                </a:xfrm>
                <a:prstGeom prst="rect">
                  <a:avLst/>
                </a:prstGeom>
                <a:blipFill>
                  <a:blip r:embed="rId3"/>
                  <a:stretch>
                    <a:fillRect l="-15000" t="-4444" r="-3333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2" name="文本框 95">
                  <a:extLst>
                    <a:ext uri="{FF2B5EF4-FFF2-40B4-BE49-F238E27FC236}">
                      <a16:creationId xmlns:a16="http://schemas.microsoft.com/office/drawing/2014/main" id="{211B4D9C-F70A-45BE-CF42-A7A9AC30E087}"/>
                    </a:ext>
                  </a:extLst>
                </p:cNvPr>
                <p:cNvSpPr txBox="1"/>
                <p:nvPr/>
              </p:nvSpPr>
              <p:spPr>
                <a:xfrm>
                  <a:off x="7427650" y="4269247"/>
                  <a:ext cx="372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5AC6E382-969B-3838-D7C0-148874E18E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427650" y="4269247"/>
                  <a:ext cx="372666" cy="276999"/>
                </a:xfrm>
                <a:prstGeom prst="rect">
                  <a:avLst/>
                </a:prstGeom>
                <a:blipFill>
                  <a:blip r:embed="rId4"/>
                  <a:stretch>
                    <a:fillRect l="-14754" t="-4348" r="-3279" b="-652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73" name="组合 115">
              <a:extLst>
                <a:ext uri="{FF2B5EF4-FFF2-40B4-BE49-F238E27FC236}">
                  <a16:creationId xmlns:a16="http://schemas.microsoft.com/office/drawing/2014/main" id="{B33CAC68-97AF-677A-DD20-78B4DE3B3026}"/>
                </a:ext>
              </a:extLst>
            </p:cNvPr>
            <p:cNvGrpSpPr/>
            <p:nvPr/>
          </p:nvGrpSpPr>
          <p:grpSpPr>
            <a:xfrm>
              <a:off x="7541955" y="2976101"/>
              <a:ext cx="252221" cy="335123"/>
              <a:chOff x="6339079" y="1330969"/>
              <a:chExt cx="252221" cy="335123"/>
            </a:xfrm>
          </p:grpSpPr>
          <p:sp>
            <p:nvSpPr>
              <p:cNvPr id="74" name="流程图: 接点 116">
                <a:extLst>
                  <a:ext uri="{FF2B5EF4-FFF2-40B4-BE49-F238E27FC236}">
                    <a16:creationId xmlns:a16="http://schemas.microsoft.com/office/drawing/2014/main" id="{6C03B5DA-B0EF-230E-BEB7-33C902CEA38F}"/>
                  </a:ext>
                </a:extLst>
              </p:cNvPr>
              <p:cNvSpPr/>
              <p:nvPr/>
            </p:nvSpPr>
            <p:spPr>
              <a:xfrm>
                <a:off x="6356022" y="1330969"/>
                <a:ext cx="220408" cy="246954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75" name="图形 117">
                <a:extLst>
                  <a:ext uri="{FF2B5EF4-FFF2-40B4-BE49-F238E27FC236}">
                    <a16:creationId xmlns:a16="http://schemas.microsoft.com/office/drawing/2014/main" id="{25C4A020-0E8D-C06C-81D6-C8A4A1F246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>
                <a:off x="6339079" y="1377773"/>
                <a:ext cx="252221" cy="288319"/>
              </a:xfrm>
              <a:prstGeom prst="rect">
                <a:avLst/>
              </a:prstGeom>
            </p:spPr>
          </p:pic>
        </p:grpSp>
      </p:grpSp>
      <p:grpSp>
        <p:nvGrpSpPr>
          <p:cNvPr id="76" name="组合 2">
            <a:extLst>
              <a:ext uri="{FF2B5EF4-FFF2-40B4-BE49-F238E27FC236}">
                <a16:creationId xmlns:a16="http://schemas.microsoft.com/office/drawing/2014/main" id="{28FE9220-9E08-D34C-6509-9DD4DAC18364}"/>
              </a:ext>
            </a:extLst>
          </p:cNvPr>
          <p:cNvGrpSpPr/>
          <p:nvPr/>
        </p:nvGrpSpPr>
        <p:grpSpPr>
          <a:xfrm>
            <a:off x="8610600" y="1322616"/>
            <a:ext cx="2255374" cy="4404623"/>
            <a:chOff x="9033416" y="1232295"/>
            <a:chExt cx="2255374" cy="4404623"/>
          </a:xfrm>
        </p:grpSpPr>
        <p:sp>
          <p:nvSpPr>
            <p:cNvPr id="77" name="流程图: 接点 96">
              <a:extLst>
                <a:ext uri="{FF2B5EF4-FFF2-40B4-BE49-F238E27FC236}">
                  <a16:creationId xmlns:a16="http://schemas.microsoft.com/office/drawing/2014/main" id="{F2D526F7-0CAA-4406-4069-C8C3E87C507B}"/>
                </a:ext>
              </a:extLst>
            </p:cNvPr>
            <p:cNvSpPr/>
            <p:nvPr/>
          </p:nvSpPr>
          <p:spPr>
            <a:xfrm>
              <a:off x="9528507" y="3581296"/>
              <a:ext cx="220408" cy="246954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矩形: 圆角 97">
              <a:extLst>
                <a:ext uri="{FF2B5EF4-FFF2-40B4-BE49-F238E27FC236}">
                  <a16:creationId xmlns:a16="http://schemas.microsoft.com/office/drawing/2014/main" id="{F1CD6ED4-F70B-8071-AAFD-28F1D4C49A62}"/>
                </a:ext>
              </a:extLst>
            </p:cNvPr>
            <p:cNvSpPr/>
            <p:nvPr/>
          </p:nvSpPr>
          <p:spPr>
            <a:xfrm>
              <a:off x="9033416" y="1232295"/>
              <a:ext cx="1845937" cy="2172534"/>
            </a:xfrm>
            <a:prstGeom prst="roundRect">
              <a:avLst>
                <a:gd name="adj" fmla="val 50000"/>
              </a:avLst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矩形: 圆角 98">
              <a:extLst>
                <a:ext uri="{FF2B5EF4-FFF2-40B4-BE49-F238E27FC236}">
                  <a16:creationId xmlns:a16="http://schemas.microsoft.com/office/drawing/2014/main" id="{1D9CE137-5783-EB6B-F32F-1853FAA55A30}"/>
                </a:ext>
              </a:extLst>
            </p:cNvPr>
            <p:cNvSpPr/>
            <p:nvPr/>
          </p:nvSpPr>
          <p:spPr>
            <a:xfrm>
              <a:off x="9033416" y="2472218"/>
              <a:ext cx="1894513" cy="2172534"/>
            </a:xfrm>
            <a:prstGeom prst="roundRect">
              <a:avLst>
                <a:gd name="adj" fmla="val 50000"/>
              </a:avLst>
            </a:prstGeom>
            <a:noFill/>
            <a:ln w="31750">
              <a:solidFill>
                <a:schemeClr val="accent5">
                  <a:lumMod val="40000"/>
                  <a:lumOff val="6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流程图: 接点 99">
              <a:extLst>
                <a:ext uri="{FF2B5EF4-FFF2-40B4-BE49-F238E27FC236}">
                  <a16:creationId xmlns:a16="http://schemas.microsoft.com/office/drawing/2014/main" id="{73D18028-C763-D59E-E911-38D13077C98A}"/>
                </a:ext>
              </a:extLst>
            </p:cNvPr>
            <p:cNvSpPr/>
            <p:nvPr/>
          </p:nvSpPr>
          <p:spPr>
            <a:xfrm>
              <a:off x="10368513" y="2087622"/>
              <a:ext cx="220408" cy="246954"/>
            </a:xfrm>
            <a:prstGeom prst="flowChartConnector">
              <a:avLst/>
            </a:prstGeom>
            <a:solidFill>
              <a:srgbClr val="FFCF95"/>
            </a:solidFill>
            <a:ln>
              <a:solidFill>
                <a:srgbClr val="FFAE4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流程图: 接点 100">
              <a:extLst>
                <a:ext uri="{FF2B5EF4-FFF2-40B4-BE49-F238E27FC236}">
                  <a16:creationId xmlns:a16="http://schemas.microsoft.com/office/drawing/2014/main" id="{DEABD9A6-8BE8-62E1-E6A7-B02A5677195B}"/>
                </a:ext>
              </a:extLst>
            </p:cNvPr>
            <p:cNvSpPr/>
            <p:nvPr/>
          </p:nvSpPr>
          <p:spPr>
            <a:xfrm>
              <a:off x="10391519" y="3580232"/>
              <a:ext cx="220408" cy="246954"/>
            </a:xfrm>
            <a:prstGeom prst="flowChartConnector">
              <a:avLst/>
            </a:prstGeom>
            <a:solidFill>
              <a:srgbClr val="FFCF95"/>
            </a:solidFill>
            <a:ln>
              <a:solidFill>
                <a:srgbClr val="FFAE4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流程图: 接点 101">
              <a:extLst>
                <a:ext uri="{FF2B5EF4-FFF2-40B4-BE49-F238E27FC236}">
                  <a16:creationId xmlns:a16="http://schemas.microsoft.com/office/drawing/2014/main" id="{3A8CBC27-BDAA-5E30-AD1A-8CC4E88BB1BF}"/>
                </a:ext>
              </a:extLst>
            </p:cNvPr>
            <p:cNvSpPr/>
            <p:nvPr/>
          </p:nvSpPr>
          <p:spPr>
            <a:xfrm>
              <a:off x="10368513" y="2694865"/>
              <a:ext cx="220408" cy="246954"/>
            </a:xfrm>
            <a:prstGeom prst="flowChartConnector">
              <a:avLst/>
            </a:prstGeom>
            <a:solidFill>
              <a:srgbClr val="FFCF95"/>
            </a:solidFill>
            <a:ln>
              <a:solidFill>
                <a:srgbClr val="FFAE4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流程图: 接点 102">
              <a:extLst>
                <a:ext uri="{FF2B5EF4-FFF2-40B4-BE49-F238E27FC236}">
                  <a16:creationId xmlns:a16="http://schemas.microsoft.com/office/drawing/2014/main" id="{962BE128-DCAA-9B3F-CBD0-B4DD8996DE93}"/>
                </a:ext>
              </a:extLst>
            </p:cNvPr>
            <p:cNvSpPr/>
            <p:nvPr/>
          </p:nvSpPr>
          <p:spPr>
            <a:xfrm>
              <a:off x="9557312" y="2879041"/>
              <a:ext cx="220408" cy="246954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流程图: 接点 103">
              <a:extLst>
                <a:ext uri="{FF2B5EF4-FFF2-40B4-BE49-F238E27FC236}">
                  <a16:creationId xmlns:a16="http://schemas.microsoft.com/office/drawing/2014/main" id="{3A81D999-986A-8470-37CB-DBAAEBDBB487}"/>
                </a:ext>
              </a:extLst>
            </p:cNvPr>
            <p:cNvSpPr/>
            <p:nvPr/>
          </p:nvSpPr>
          <p:spPr>
            <a:xfrm>
              <a:off x="9978824" y="3950663"/>
              <a:ext cx="220408" cy="246954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流程图: 接点 104">
              <a:extLst>
                <a:ext uri="{FF2B5EF4-FFF2-40B4-BE49-F238E27FC236}">
                  <a16:creationId xmlns:a16="http://schemas.microsoft.com/office/drawing/2014/main" id="{72FD6532-5839-0940-E076-AFAB1AC2C1D6}"/>
                </a:ext>
              </a:extLst>
            </p:cNvPr>
            <p:cNvSpPr/>
            <p:nvPr/>
          </p:nvSpPr>
          <p:spPr>
            <a:xfrm>
              <a:off x="9498153" y="2048797"/>
              <a:ext cx="220408" cy="246954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矩形: 圆角 106">
              <a:extLst>
                <a:ext uri="{FF2B5EF4-FFF2-40B4-BE49-F238E27FC236}">
                  <a16:creationId xmlns:a16="http://schemas.microsoft.com/office/drawing/2014/main" id="{9B99F745-2695-DAD9-9275-8184BACBE9C4}"/>
                </a:ext>
              </a:extLst>
            </p:cNvPr>
            <p:cNvSpPr/>
            <p:nvPr/>
          </p:nvSpPr>
          <p:spPr>
            <a:xfrm>
              <a:off x="10199232" y="1762655"/>
              <a:ext cx="529928" cy="2253308"/>
            </a:xfrm>
            <a:prstGeom prst="roundRect">
              <a:avLst>
                <a:gd name="adj" fmla="val 50000"/>
              </a:avLst>
            </a:prstGeom>
            <a:noFill/>
            <a:ln w="317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文本框 107">
                  <a:extLst>
                    <a:ext uri="{FF2B5EF4-FFF2-40B4-BE49-F238E27FC236}">
                      <a16:creationId xmlns:a16="http://schemas.microsoft.com/office/drawing/2014/main" id="{00E5DD56-A130-D73B-7D83-47F1C7B44EAE}"/>
                    </a:ext>
                  </a:extLst>
                </p:cNvPr>
                <p:cNvSpPr txBox="1"/>
                <p:nvPr/>
              </p:nvSpPr>
              <p:spPr>
                <a:xfrm>
                  <a:off x="10407651" y="1775931"/>
                  <a:ext cx="881139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𝑝𝑟𝑖𝑣𝑎𝑡𝑒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8" name="文本框 107">
                  <a:extLst>
                    <a:ext uri="{FF2B5EF4-FFF2-40B4-BE49-F238E27FC236}">
                      <a16:creationId xmlns:a16="http://schemas.microsoft.com/office/drawing/2014/main" id="{D28571CA-46DD-9109-D19F-A83512C576E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7651" y="1775931"/>
                  <a:ext cx="881139" cy="298415"/>
                </a:xfrm>
                <a:prstGeom prst="rect">
                  <a:avLst/>
                </a:prstGeom>
                <a:blipFill>
                  <a:blip r:embed="rId7"/>
                  <a:stretch>
                    <a:fillRect l="-4828" r="-3448" b="-265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8" name="文本框 108">
                  <a:extLst>
                    <a:ext uri="{FF2B5EF4-FFF2-40B4-BE49-F238E27FC236}">
                      <a16:creationId xmlns:a16="http://schemas.microsoft.com/office/drawing/2014/main" id="{C9ADD550-18FB-E90D-B87E-EE8437FE2128}"/>
                    </a:ext>
                  </a:extLst>
                </p:cNvPr>
                <p:cNvSpPr txBox="1"/>
                <p:nvPr/>
              </p:nvSpPr>
              <p:spPr>
                <a:xfrm>
                  <a:off x="9855218" y="1469474"/>
                  <a:ext cx="367729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p>
                        </m:sSup>
                      </m:oMath>
                    </m:oMathPara>
                  </a14:m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09" name="文本框 108">
                  <a:extLst>
                    <a:ext uri="{FF2B5EF4-FFF2-40B4-BE49-F238E27FC236}">
                      <a16:creationId xmlns:a16="http://schemas.microsoft.com/office/drawing/2014/main" id="{C46CDAF5-D7DE-0A29-6B9C-4FC171C2680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855218" y="1469474"/>
                  <a:ext cx="367729" cy="276999"/>
                </a:xfrm>
                <a:prstGeom prst="rect">
                  <a:avLst/>
                </a:prstGeom>
                <a:blipFill>
                  <a:blip r:embed="rId8"/>
                  <a:stretch>
                    <a:fillRect l="-13115" t="-4444" r="-3279" b="-888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9" name="文本框 109">
                  <a:extLst>
                    <a:ext uri="{FF2B5EF4-FFF2-40B4-BE49-F238E27FC236}">
                      <a16:creationId xmlns:a16="http://schemas.microsoft.com/office/drawing/2014/main" id="{6DAF77EF-7594-E7D0-3591-D373B1D5DA2F}"/>
                    </a:ext>
                  </a:extLst>
                </p:cNvPr>
                <p:cNvSpPr txBox="1"/>
                <p:nvPr/>
              </p:nvSpPr>
              <p:spPr>
                <a:xfrm>
                  <a:off x="10064460" y="4290196"/>
                  <a:ext cx="37266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p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110" name="文本框 109">
                  <a:extLst>
                    <a:ext uri="{FF2B5EF4-FFF2-40B4-BE49-F238E27FC236}">
                      <a16:creationId xmlns:a16="http://schemas.microsoft.com/office/drawing/2014/main" id="{59AC08E0-6716-A3DE-F8A1-0BD5D8E999B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64460" y="4290196"/>
                  <a:ext cx="372666" cy="276999"/>
                </a:xfrm>
                <a:prstGeom prst="rect">
                  <a:avLst/>
                </a:prstGeom>
                <a:blipFill>
                  <a:blip r:embed="rId9"/>
                  <a:stretch>
                    <a:fillRect l="-14754" t="-4444" r="-3279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0" name="组合 114">
              <a:extLst>
                <a:ext uri="{FF2B5EF4-FFF2-40B4-BE49-F238E27FC236}">
                  <a16:creationId xmlns:a16="http://schemas.microsoft.com/office/drawing/2014/main" id="{B8751A2F-4387-6E6C-DA83-E2EA6F5E7C39}"/>
                </a:ext>
              </a:extLst>
            </p:cNvPr>
            <p:cNvGrpSpPr/>
            <p:nvPr/>
          </p:nvGrpSpPr>
          <p:grpSpPr>
            <a:xfrm>
              <a:off x="9832965" y="2699904"/>
              <a:ext cx="252221" cy="335123"/>
              <a:chOff x="6339079" y="1330969"/>
              <a:chExt cx="252221" cy="335123"/>
            </a:xfrm>
          </p:grpSpPr>
          <p:sp>
            <p:nvSpPr>
              <p:cNvPr id="92" name="流程图: 接点 90">
                <a:extLst>
                  <a:ext uri="{FF2B5EF4-FFF2-40B4-BE49-F238E27FC236}">
                    <a16:creationId xmlns:a16="http://schemas.microsoft.com/office/drawing/2014/main" id="{76F8CE6D-8593-CBFD-BC5B-47571E10D407}"/>
                  </a:ext>
                </a:extLst>
              </p:cNvPr>
              <p:cNvSpPr/>
              <p:nvPr/>
            </p:nvSpPr>
            <p:spPr>
              <a:xfrm>
                <a:off x="6356022" y="1330969"/>
                <a:ext cx="220408" cy="246954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93" name="图形 112">
                <a:extLst>
                  <a:ext uri="{FF2B5EF4-FFF2-40B4-BE49-F238E27FC236}">
                    <a16:creationId xmlns:a16="http://schemas.microsoft.com/office/drawing/2014/main" id="{016384FC-7110-64DF-1AFA-A502FAEAC8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>
                <a:off x="6339079" y="1377773"/>
                <a:ext cx="252221" cy="288319"/>
              </a:xfrm>
              <a:prstGeom prst="rect">
                <a:avLst/>
              </a:prstGeom>
            </p:spPr>
          </p:pic>
        </p:grpSp>
        <p:sp>
          <p:nvSpPr>
            <p:cNvPr id="91" name="文本框 118">
              <a:extLst>
                <a:ext uri="{FF2B5EF4-FFF2-40B4-BE49-F238E27FC236}">
                  <a16:creationId xmlns:a16="http://schemas.microsoft.com/office/drawing/2014/main" id="{3743CA71-6E8C-F1D3-9A92-83E16CB8378C}"/>
                </a:ext>
              </a:extLst>
            </p:cNvPr>
            <p:cNvSpPr txBox="1"/>
            <p:nvPr/>
          </p:nvSpPr>
          <p:spPr>
            <a:xfrm>
              <a:off x="9385212" y="5255884"/>
              <a:ext cx="1399947" cy="38103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(C) Union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4" name="组合 4">
            <a:extLst>
              <a:ext uri="{FF2B5EF4-FFF2-40B4-BE49-F238E27FC236}">
                <a16:creationId xmlns:a16="http://schemas.microsoft.com/office/drawing/2014/main" id="{2CA33826-F458-A99B-C33D-FD658A347936}"/>
              </a:ext>
            </a:extLst>
          </p:cNvPr>
          <p:cNvGrpSpPr/>
          <p:nvPr/>
        </p:nvGrpSpPr>
        <p:grpSpPr>
          <a:xfrm>
            <a:off x="1321825" y="963038"/>
            <a:ext cx="4574570" cy="4813972"/>
            <a:chOff x="1084880" y="872717"/>
            <a:chExt cx="4574570" cy="4813972"/>
          </a:xfrm>
        </p:grpSpPr>
        <p:sp>
          <p:nvSpPr>
            <p:cNvPr id="95" name="矩形: 圆角 47">
              <a:extLst>
                <a:ext uri="{FF2B5EF4-FFF2-40B4-BE49-F238E27FC236}">
                  <a16:creationId xmlns:a16="http://schemas.microsoft.com/office/drawing/2014/main" id="{44CE17B6-1552-B97E-1FA2-8CAC2F5B1F39}"/>
                </a:ext>
              </a:extLst>
            </p:cNvPr>
            <p:cNvSpPr/>
            <p:nvPr/>
          </p:nvSpPr>
          <p:spPr>
            <a:xfrm rot="18588437">
              <a:off x="4205464" y="1001230"/>
              <a:ext cx="853957" cy="1071227"/>
            </a:xfrm>
            <a:prstGeom prst="roundRect">
              <a:avLst>
                <a:gd name="adj" fmla="val 50000"/>
              </a:avLst>
            </a:prstGeom>
            <a:noFill/>
            <a:ln w="317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文本框 3">
              <a:extLst>
                <a:ext uri="{FF2B5EF4-FFF2-40B4-BE49-F238E27FC236}">
                  <a16:creationId xmlns:a16="http://schemas.microsoft.com/office/drawing/2014/main" id="{47935E47-E5E0-84C8-0961-05403974EAAF}"/>
                </a:ext>
              </a:extLst>
            </p:cNvPr>
            <p:cNvSpPr txBox="1"/>
            <p:nvPr/>
          </p:nvSpPr>
          <p:spPr>
            <a:xfrm>
              <a:off x="2241225" y="5317357"/>
              <a:ext cx="222446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(A) Projection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97" name="流程图: 接点 6">
              <a:extLst>
                <a:ext uri="{FF2B5EF4-FFF2-40B4-BE49-F238E27FC236}">
                  <a16:creationId xmlns:a16="http://schemas.microsoft.com/office/drawing/2014/main" id="{30B63E0A-7785-5B9B-DAB3-30CC58495F1E}"/>
                </a:ext>
              </a:extLst>
            </p:cNvPr>
            <p:cNvSpPr/>
            <p:nvPr/>
          </p:nvSpPr>
          <p:spPr>
            <a:xfrm>
              <a:off x="1294987" y="1134546"/>
              <a:ext cx="220408" cy="246954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流程图: 接点 7">
              <a:extLst>
                <a:ext uri="{FF2B5EF4-FFF2-40B4-BE49-F238E27FC236}">
                  <a16:creationId xmlns:a16="http://schemas.microsoft.com/office/drawing/2014/main" id="{B72DFBAA-6D70-4C82-AC27-E55DD78B47F9}"/>
                </a:ext>
              </a:extLst>
            </p:cNvPr>
            <p:cNvSpPr/>
            <p:nvPr/>
          </p:nvSpPr>
          <p:spPr>
            <a:xfrm>
              <a:off x="1584587" y="1839161"/>
              <a:ext cx="220408" cy="246954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流程图: 接点 8">
              <a:extLst>
                <a:ext uri="{FF2B5EF4-FFF2-40B4-BE49-F238E27FC236}">
                  <a16:creationId xmlns:a16="http://schemas.microsoft.com/office/drawing/2014/main" id="{171AEFA8-5A5F-C0C2-154F-375233BF7BD6}"/>
                </a:ext>
              </a:extLst>
            </p:cNvPr>
            <p:cNvSpPr/>
            <p:nvPr/>
          </p:nvSpPr>
          <p:spPr>
            <a:xfrm>
              <a:off x="1412812" y="2578617"/>
              <a:ext cx="220408" cy="246954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0" name="直接箭头连接符 10">
              <a:extLst>
                <a:ext uri="{FF2B5EF4-FFF2-40B4-BE49-F238E27FC236}">
                  <a16:creationId xmlns:a16="http://schemas.microsoft.com/office/drawing/2014/main" id="{07B4A58F-4F65-D4F9-1748-BB2FE61E2FAF}"/>
                </a:ext>
              </a:extLst>
            </p:cNvPr>
            <p:cNvCxnSpPr/>
            <p:nvPr/>
          </p:nvCxnSpPr>
          <p:spPr>
            <a:xfrm>
              <a:off x="2256155" y="1258023"/>
              <a:ext cx="853440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2">
              <a:extLst>
                <a:ext uri="{FF2B5EF4-FFF2-40B4-BE49-F238E27FC236}">
                  <a16:creationId xmlns:a16="http://schemas.microsoft.com/office/drawing/2014/main" id="{C362E997-9A17-662D-D394-F147318D83A3}"/>
                </a:ext>
              </a:extLst>
            </p:cNvPr>
            <p:cNvCxnSpPr/>
            <p:nvPr/>
          </p:nvCxnSpPr>
          <p:spPr>
            <a:xfrm>
              <a:off x="2265680" y="1858614"/>
              <a:ext cx="853440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3">
              <a:extLst>
                <a:ext uri="{FF2B5EF4-FFF2-40B4-BE49-F238E27FC236}">
                  <a16:creationId xmlns:a16="http://schemas.microsoft.com/office/drawing/2014/main" id="{398FBA3A-B0AC-33BA-F444-EC6B9F20B5A2}"/>
                </a:ext>
              </a:extLst>
            </p:cNvPr>
            <p:cNvCxnSpPr/>
            <p:nvPr/>
          </p:nvCxnSpPr>
          <p:spPr>
            <a:xfrm>
              <a:off x="2265680" y="2449293"/>
              <a:ext cx="853440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3" name="矩形: 圆角 17">
              <a:extLst>
                <a:ext uri="{FF2B5EF4-FFF2-40B4-BE49-F238E27FC236}">
                  <a16:creationId xmlns:a16="http://schemas.microsoft.com/office/drawing/2014/main" id="{99091362-901B-A275-3D91-FDC77CF78B0A}"/>
                </a:ext>
              </a:extLst>
            </p:cNvPr>
            <p:cNvSpPr/>
            <p:nvPr/>
          </p:nvSpPr>
          <p:spPr>
            <a:xfrm>
              <a:off x="1084880" y="888553"/>
              <a:ext cx="969980" cy="2156700"/>
            </a:xfrm>
            <a:prstGeom prst="roundRect">
              <a:avLst/>
            </a:prstGeom>
            <a:noFill/>
            <a:ln w="3175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矩形: 圆角 18">
              <a:extLst>
                <a:ext uri="{FF2B5EF4-FFF2-40B4-BE49-F238E27FC236}">
                  <a16:creationId xmlns:a16="http://schemas.microsoft.com/office/drawing/2014/main" id="{B736F57B-DD69-E5A2-E122-204DFE21D6F1}"/>
                </a:ext>
              </a:extLst>
            </p:cNvPr>
            <p:cNvSpPr/>
            <p:nvPr/>
          </p:nvSpPr>
          <p:spPr>
            <a:xfrm>
              <a:off x="3359949" y="872717"/>
              <a:ext cx="2278295" cy="2172534"/>
            </a:xfrm>
            <a:prstGeom prst="roundRect">
              <a:avLst/>
            </a:prstGeom>
            <a:noFill/>
            <a:ln w="3175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流程图: 接点 20">
              <a:extLst>
                <a:ext uri="{FF2B5EF4-FFF2-40B4-BE49-F238E27FC236}">
                  <a16:creationId xmlns:a16="http://schemas.microsoft.com/office/drawing/2014/main" id="{E1A07711-47BB-B393-20AB-71F03E50011E}"/>
                </a:ext>
              </a:extLst>
            </p:cNvPr>
            <p:cNvSpPr/>
            <p:nvPr/>
          </p:nvSpPr>
          <p:spPr>
            <a:xfrm>
              <a:off x="3629259" y="1218600"/>
              <a:ext cx="220408" cy="246954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6" name="文本框 21">
                  <a:extLst>
                    <a:ext uri="{FF2B5EF4-FFF2-40B4-BE49-F238E27FC236}">
                      <a16:creationId xmlns:a16="http://schemas.microsoft.com/office/drawing/2014/main" id="{C688BA5C-7C52-CD4C-E054-38B5C8B9C32A}"/>
                    </a:ext>
                  </a:extLst>
                </p:cNvPr>
                <p:cNvSpPr txBox="1"/>
                <p:nvPr/>
              </p:nvSpPr>
              <p:spPr>
                <a:xfrm>
                  <a:off x="1154429" y="2682050"/>
                  <a:ext cx="1888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2" name="文本框 21">
                  <a:extLst>
                    <a:ext uri="{FF2B5EF4-FFF2-40B4-BE49-F238E27FC236}">
                      <a16:creationId xmlns:a16="http://schemas.microsoft.com/office/drawing/2014/main" id="{28290F9E-FB88-A00F-3895-8D50C229BC0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54429" y="2682050"/>
                  <a:ext cx="188834" cy="276999"/>
                </a:xfrm>
                <a:prstGeom prst="rect">
                  <a:avLst/>
                </a:prstGeom>
                <a:blipFill>
                  <a:blip r:embed="rId10"/>
                  <a:stretch>
                    <a:fillRect l="-25806" r="-25806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7" name="矩形: 圆角 22">
              <a:extLst>
                <a:ext uri="{FF2B5EF4-FFF2-40B4-BE49-F238E27FC236}">
                  <a16:creationId xmlns:a16="http://schemas.microsoft.com/office/drawing/2014/main" id="{05AF6FEC-5AA8-3D77-2FE6-BBBA445FBC49}"/>
                </a:ext>
              </a:extLst>
            </p:cNvPr>
            <p:cNvSpPr/>
            <p:nvPr/>
          </p:nvSpPr>
          <p:spPr>
            <a:xfrm>
              <a:off x="3424684" y="905442"/>
              <a:ext cx="1105711" cy="1120224"/>
            </a:xfrm>
            <a:prstGeom prst="roundRect">
              <a:avLst>
                <a:gd name="adj" fmla="val 39105"/>
              </a:avLst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8" name="文本框 23">
                  <a:extLst>
                    <a:ext uri="{FF2B5EF4-FFF2-40B4-BE49-F238E27FC236}">
                      <a16:creationId xmlns:a16="http://schemas.microsoft.com/office/drawing/2014/main" id="{2048E5DD-DA92-5F35-8EC0-75C602FC11CD}"/>
                    </a:ext>
                  </a:extLst>
                </p:cNvPr>
                <p:cNvSpPr txBox="1"/>
                <p:nvPr/>
              </p:nvSpPr>
              <p:spPr>
                <a:xfrm>
                  <a:off x="3711153" y="2639827"/>
                  <a:ext cx="6122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24" name="文本框 23">
                  <a:extLst>
                    <a:ext uri="{FF2B5EF4-FFF2-40B4-BE49-F238E27FC236}">
                      <a16:creationId xmlns:a16="http://schemas.microsoft.com/office/drawing/2014/main" id="{556521EC-621E-3048-1EF9-56F6F088BC7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11153" y="2639827"/>
                  <a:ext cx="612284" cy="276999"/>
                </a:xfrm>
                <a:prstGeom prst="rect">
                  <a:avLst/>
                </a:prstGeom>
                <a:blipFill>
                  <a:blip r:embed="rId11"/>
                  <a:stretch>
                    <a:fillRect l="-9000" t="-2222" r="-14000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9" name="流程图: 接点 24">
              <a:extLst>
                <a:ext uri="{FF2B5EF4-FFF2-40B4-BE49-F238E27FC236}">
                  <a16:creationId xmlns:a16="http://schemas.microsoft.com/office/drawing/2014/main" id="{349C5879-062B-C663-176C-77D9EC9DD7D6}"/>
                </a:ext>
              </a:extLst>
            </p:cNvPr>
            <p:cNvSpPr/>
            <p:nvPr/>
          </p:nvSpPr>
          <p:spPr>
            <a:xfrm>
              <a:off x="3773273" y="2315866"/>
              <a:ext cx="220408" cy="246954"/>
            </a:xfrm>
            <a:prstGeom prst="flowChartConnector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accent6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矩形: 圆角 26">
              <a:extLst>
                <a:ext uri="{FF2B5EF4-FFF2-40B4-BE49-F238E27FC236}">
                  <a16:creationId xmlns:a16="http://schemas.microsoft.com/office/drawing/2014/main" id="{79F822AA-AA6B-BDBA-AB29-5D2099BA8329}"/>
                </a:ext>
              </a:extLst>
            </p:cNvPr>
            <p:cNvSpPr/>
            <p:nvPr/>
          </p:nvSpPr>
          <p:spPr>
            <a:xfrm>
              <a:off x="3492230" y="1628454"/>
              <a:ext cx="1054501" cy="1330595"/>
            </a:xfrm>
            <a:prstGeom prst="roundRect">
              <a:avLst>
                <a:gd name="adj" fmla="val 39105"/>
              </a:avLst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流程图: 接点 28">
              <a:extLst>
                <a:ext uri="{FF2B5EF4-FFF2-40B4-BE49-F238E27FC236}">
                  <a16:creationId xmlns:a16="http://schemas.microsoft.com/office/drawing/2014/main" id="{FADF82EE-48AC-C4BC-4A98-AE0A2B83E997}"/>
                </a:ext>
              </a:extLst>
            </p:cNvPr>
            <p:cNvSpPr/>
            <p:nvPr/>
          </p:nvSpPr>
          <p:spPr>
            <a:xfrm>
              <a:off x="4155788" y="1322917"/>
              <a:ext cx="220408" cy="246954"/>
            </a:xfrm>
            <a:prstGeom prst="flowChartConnector">
              <a:avLst/>
            </a:prstGeom>
            <a:solidFill>
              <a:srgbClr val="FFCF95"/>
            </a:solidFill>
            <a:ln>
              <a:solidFill>
                <a:srgbClr val="FFAE4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2" name="流程图: 接点 29">
              <a:extLst>
                <a:ext uri="{FF2B5EF4-FFF2-40B4-BE49-F238E27FC236}">
                  <a16:creationId xmlns:a16="http://schemas.microsoft.com/office/drawing/2014/main" id="{4C2B5C99-97A1-0183-3737-5FB642C880BD}"/>
                </a:ext>
              </a:extLst>
            </p:cNvPr>
            <p:cNvSpPr/>
            <p:nvPr/>
          </p:nvSpPr>
          <p:spPr>
            <a:xfrm>
              <a:off x="4775387" y="1538347"/>
              <a:ext cx="220408" cy="246954"/>
            </a:xfrm>
            <a:prstGeom prst="flowChartConnector">
              <a:avLst/>
            </a:prstGeom>
            <a:solidFill>
              <a:srgbClr val="FFCF95"/>
            </a:solidFill>
            <a:ln>
              <a:solidFill>
                <a:srgbClr val="FFAE4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矩形: 圆角 30">
              <a:extLst>
                <a:ext uri="{FF2B5EF4-FFF2-40B4-BE49-F238E27FC236}">
                  <a16:creationId xmlns:a16="http://schemas.microsoft.com/office/drawing/2014/main" id="{6FA33601-704D-7293-8739-836FB6626DCB}"/>
                </a:ext>
              </a:extLst>
            </p:cNvPr>
            <p:cNvSpPr/>
            <p:nvPr/>
          </p:nvSpPr>
          <p:spPr>
            <a:xfrm>
              <a:off x="4632442" y="1485424"/>
              <a:ext cx="853957" cy="1071227"/>
            </a:xfrm>
            <a:prstGeom prst="roundRect">
              <a:avLst>
                <a:gd name="adj" fmla="val 39105"/>
              </a:avLst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4" name="文本框 31">
                  <a:extLst>
                    <a:ext uri="{FF2B5EF4-FFF2-40B4-BE49-F238E27FC236}">
                      <a16:creationId xmlns:a16="http://schemas.microsoft.com/office/drawing/2014/main" id="{923C98F3-8290-7A38-0679-4D3C431EB937}"/>
                    </a:ext>
                  </a:extLst>
                </p:cNvPr>
                <p:cNvSpPr txBox="1"/>
                <p:nvPr/>
              </p:nvSpPr>
              <p:spPr>
                <a:xfrm>
                  <a:off x="4779400" y="2219491"/>
                  <a:ext cx="6122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2" name="文本框 31">
                  <a:extLst>
                    <a:ext uri="{FF2B5EF4-FFF2-40B4-BE49-F238E27FC236}">
                      <a16:creationId xmlns:a16="http://schemas.microsoft.com/office/drawing/2014/main" id="{CFF9A2D8-7A50-93BC-860F-C0EF76AFB9A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779400" y="2219491"/>
                  <a:ext cx="612284" cy="276999"/>
                </a:xfrm>
                <a:prstGeom prst="rect">
                  <a:avLst/>
                </a:prstGeom>
                <a:blipFill>
                  <a:blip r:embed="rId12"/>
                  <a:stretch>
                    <a:fillRect l="-8000" t="-2174" r="-14000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文本框 32">
                  <a:extLst>
                    <a:ext uri="{FF2B5EF4-FFF2-40B4-BE49-F238E27FC236}">
                      <a16:creationId xmlns:a16="http://schemas.microsoft.com/office/drawing/2014/main" id="{C04666C8-84EC-1411-12DD-4AB245698D2A}"/>
                    </a:ext>
                  </a:extLst>
                </p:cNvPr>
                <p:cNvSpPr txBox="1"/>
                <p:nvPr/>
              </p:nvSpPr>
              <p:spPr>
                <a:xfrm>
                  <a:off x="3669089" y="896002"/>
                  <a:ext cx="6069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3" name="文本框 32">
                  <a:extLst>
                    <a:ext uri="{FF2B5EF4-FFF2-40B4-BE49-F238E27FC236}">
                      <a16:creationId xmlns:a16="http://schemas.microsoft.com/office/drawing/2014/main" id="{AC834C8C-0005-853F-D1D9-52895A1140E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9089" y="896002"/>
                  <a:ext cx="606961" cy="276999"/>
                </a:xfrm>
                <a:prstGeom prst="rect">
                  <a:avLst/>
                </a:prstGeom>
                <a:blipFill>
                  <a:blip r:embed="rId13"/>
                  <a:stretch>
                    <a:fillRect l="-8081" t="-2222" r="-14141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6" name="文本框 33">
                  <a:extLst>
                    <a:ext uri="{FF2B5EF4-FFF2-40B4-BE49-F238E27FC236}">
                      <a16:creationId xmlns:a16="http://schemas.microsoft.com/office/drawing/2014/main" id="{5335BD40-AABD-89E8-EE7D-2FC2722F0053}"/>
                    </a:ext>
                  </a:extLst>
                </p:cNvPr>
                <p:cNvSpPr txBox="1"/>
                <p:nvPr/>
              </p:nvSpPr>
              <p:spPr>
                <a:xfrm>
                  <a:off x="1288483" y="1754775"/>
                  <a:ext cx="2716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4" name="文本框 33">
                  <a:extLst>
                    <a:ext uri="{FF2B5EF4-FFF2-40B4-BE49-F238E27FC236}">
                      <a16:creationId xmlns:a16="http://schemas.microsoft.com/office/drawing/2014/main" id="{5B45C51C-0ED1-1E9A-A262-8B20A93B344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88483" y="1754775"/>
                  <a:ext cx="271613" cy="276999"/>
                </a:xfrm>
                <a:prstGeom prst="rect">
                  <a:avLst/>
                </a:prstGeom>
                <a:blipFill>
                  <a:blip r:embed="rId14"/>
                  <a:stretch>
                    <a:fillRect l="-11111" r="-6667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7" name="文本框 34">
                  <a:extLst>
                    <a:ext uri="{FF2B5EF4-FFF2-40B4-BE49-F238E27FC236}">
                      <a16:creationId xmlns:a16="http://schemas.microsoft.com/office/drawing/2014/main" id="{C37805B7-447A-E9B7-355E-F689DD84F58C}"/>
                    </a:ext>
                  </a:extLst>
                </p:cNvPr>
                <p:cNvSpPr txBox="1"/>
                <p:nvPr/>
              </p:nvSpPr>
              <p:spPr>
                <a:xfrm>
                  <a:off x="1690880" y="2560261"/>
                  <a:ext cx="2716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4E8756C8-830A-3871-E466-35572098650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690880" y="2560261"/>
                  <a:ext cx="271613" cy="276999"/>
                </a:xfrm>
                <a:prstGeom prst="rect">
                  <a:avLst/>
                </a:prstGeom>
                <a:blipFill>
                  <a:blip r:embed="rId15"/>
                  <a:stretch>
                    <a:fillRect l="-11111" r="-6667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文本框 35">
                  <a:extLst>
                    <a:ext uri="{FF2B5EF4-FFF2-40B4-BE49-F238E27FC236}">
                      <a16:creationId xmlns:a16="http://schemas.microsoft.com/office/drawing/2014/main" id="{1C4D69B5-FB02-4683-7C88-9A9F044F0F0B}"/>
                    </a:ext>
                  </a:extLst>
                </p:cNvPr>
                <p:cNvSpPr txBox="1"/>
                <p:nvPr/>
              </p:nvSpPr>
              <p:spPr>
                <a:xfrm>
                  <a:off x="1596293" y="1058121"/>
                  <a:ext cx="2662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6" name="文本框 35">
                  <a:extLst>
                    <a:ext uri="{FF2B5EF4-FFF2-40B4-BE49-F238E27FC236}">
                      <a16:creationId xmlns:a16="http://schemas.microsoft.com/office/drawing/2014/main" id="{5D36EE15-9B07-F429-F775-4F7D5D8852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96293" y="1058121"/>
                  <a:ext cx="266290" cy="276999"/>
                </a:xfrm>
                <a:prstGeom prst="rect">
                  <a:avLst/>
                </a:prstGeom>
                <a:blipFill>
                  <a:blip r:embed="rId16"/>
                  <a:stretch>
                    <a:fillRect l="-11364" r="-4545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9" name="文本框 36">
                  <a:extLst>
                    <a:ext uri="{FF2B5EF4-FFF2-40B4-BE49-F238E27FC236}">
                      <a16:creationId xmlns:a16="http://schemas.microsoft.com/office/drawing/2014/main" id="{5B92CD7B-FDB4-B764-B038-AEEE979D1448}"/>
                    </a:ext>
                  </a:extLst>
                </p:cNvPr>
                <p:cNvSpPr txBox="1"/>
                <p:nvPr/>
              </p:nvSpPr>
              <p:spPr>
                <a:xfrm>
                  <a:off x="4869213" y="2750819"/>
                  <a:ext cx="52950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37" name="文本框 36">
                  <a:extLst>
                    <a:ext uri="{FF2B5EF4-FFF2-40B4-BE49-F238E27FC236}">
                      <a16:creationId xmlns:a16="http://schemas.microsoft.com/office/drawing/2014/main" id="{FA741C29-3ED1-CC9F-88D5-693A35AF1B9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69213" y="2750819"/>
                  <a:ext cx="529504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10345" t="-2174" r="-14943" b="-3260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0" name="文本框 37">
              <a:extLst>
                <a:ext uri="{FF2B5EF4-FFF2-40B4-BE49-F238E27FC236}">
                  <a16:creationId xmlns:a16="http://schemas.microsoft.com/office/drawing/2014/main" id="{7561F806-4757-8DC0-FB8A-8C4422F0C74A}"/>
                </a:ext>
              </a:extLst>
            </p:cNvPr>
            <p:cNvSpPr txBox="1"/>
            <p:nvPr/>
          </p:nvSpPr>
          <p:spPr>
            <a:xfrm>
              <a:off x="2140571" y="1540643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projection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21" name="连接符: 曲线 39">
              <a:extLst>
                <a:ext uri="{FF2B5EF4-FFF2-40B4-BE49-F238E27FC236}">
                  <a16:creationId xmlns:a16="http://schemas.microsoft.com/office/drawing/2014/main" id="{F1B30520-D98C-FACF-1D5F-A0CBF9BE7764}"/>
                </a:ext>
              </a:extLst>
            </p:cNvPr>
            <p:cNvCxnSpPr>
              <a:stCxn id="97" idx="7"/>
              <a:endCxn id="111" idx="1"/>
            </p:cNvCxnSpPr>
            <p:nvPr/>
          </p:nvCxnSpPr>
          <p:spPr>
            <a:xfrm rot="16200000" flipH="1">
              <a:off x="2741405" y="-87577"/>
              <a:ext cx="188371" cy="2704949"/>
            </a:xfrm>
            <a:prstGeom prst="curvedConnector3">
              <a:avLst>
                <a:gd name="adj1" fmla="val -238674"/>
              </a:avLst>
            </a:prstGeom>
            <a:ln w="15875">
              <a:solidFill>
                <a:srgbClr val="FF7C8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连接符: 曲线 42">
              <a:extLst>
                <a:ext uri="{FF2B5EF4-FFF2-40B4-BE49-F238E27FC236}">
                  <a16:creationId xmlns:a16="http://schemas.microsoft.com/office/drawing/2014/main" id="{F820D6D8-3393-846E-D6C0-697C9B663492}"/>
                </a:ext>
              </a:extLst>
            </p:cNvPr>
            <p:cNvCxnSpPr>
              <a:cxnSpLocks/>
              <a:stCxn id="98" idx="5"/>
            </p:cNvCxnSpPr>
            <p:nvPr/>
          </p:nvCxnSpPr>
          <p:spPr>
            <a:xfrm rot="5400000" flipH="1" flipV="1">
              <a:off x="2766330" y="932858"/>
              <a:ext cx="123477" cy="2110705"/>
            </a:xfrm>
            <a:prstGeom prst="curvedConnector3">
              <a:avLst>
                <a:gd name="adj1" fmla="val -214425"/>
              </a:avLst>
            </a:prstGeom>
            <a:ln w="15875">
              <a:solidFill>
                <a:srgbClr val="FF7C8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连接符: 曲线 44">
              <a:extLst>
                <a:ext uri="{FF2B5EF4-FFF2-40B4-BE49-F238E27FC236}">
                  <a16:creationId xmlns:a16="http://schemas.microsoft.com/office/drawing/2014/main" id="{6A8E52BA-FF02-AF82-DE19-6344E5AF16B5}"/>
                </a:ext>
              </a:extLst>
            </p:cNvPr>
            <p:cNvCxnSpPr>
              <a:stCxn id="99" idx="5"/>
              <a:endCxn id="112" idx="4"/>
            </p:cNvCxnSpPr>
            <p:nvPr/>
          </p:nvCxnSpPr>
          <p:spPr>
            <a:xfrm rot="5400000" flipH="1" flipV="1">
              <a:off x="2741214" y="645028"/>
              <a:ext cx="1004104" cy="3284649"/>
            </a:xfrm>
            <a:prstGeom prst="curvedConnector3">
              <a:avLst>
                <a:gd name="adj1" fmla="val -26368"/>
              </a:avLst>
            </a:prstGeom>
            <a:ln w="15875">
              <a:solidFill>
                <a:srgbClr val="FF7C8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4" name="文本框 48">
                  <a:extLst>
                    <a:ext uri="{FF2B5EF4-FFF2-40B4-BE49-F238E27FC236}">
                      <a16:creationId xmlns:a16="http://schemas.microsoft.com/office/drawing/2014/main" id="{0192F020-F32B-799A-59E6-191A75DF2993}"/>
                    </a:ext>
                  </a:extLst>
                </p:cNvPr>
                <p:cNvSpPr txBox="1"/>
                <p:nvPr/>
              </p:nvSpPr>
              <p:spPr>
                <a:xfrm>
                  <a:off x="4612769" y="1026266"/>
                  <a:ext cx="881139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𝑝𝑟𝑖𝑣𝑎𝑡𝑒</m:t>
                            </m:r>
                          </m:sub>
                        </m:sSub>
                      </m:oMath>
                    </m:oMathPara>
                  </a14:m>
                  <a:endParaRPr lang="zh-CN" altLang="en-US">
                    <a:solidFill>
                      <a:schemeClr val="tx1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38730138-146E-4DB0-F51A-381255E371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12769" y="1026266"/>
                  <a:ext cx="881139" cy="298415"/>
                </a:xfrm>
                <a:prstGeom prst="rect">
                  <a:avLst/>
                </a:prstGeom>
                <a:blipFill>
                  <a:blip r:embed="rId18"/>
                  <a:stretch>
                    <a:fillRect l="-5556" r="-4167" b="-265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5" name="矩形: 圆角 56">
              <a:extLst>
                <a:ext uri="{FF2B5EF4-FFF2-40B4-BE49-F238E27FC236}">
                  <a16:creationId xmlns:a16="http://schemas.microsoft.com/office/drawing/2014/main" id="{0185ACAC-7002-2189-14B2-9C16E3AD0AF2}"/>
                </a:ext>
              </a:extLst>
            </p:cNvPr>
            <p:cNvSpPr/>
            <p:nvPr/>
          </p:nvSpPr>
          <p:spPr>
            <a:xfrm>
              <a:off x="1124407" y="3353184"/>
              <a:ext cx="920359" cy="1839831"/>
            </a:xfrm>
            <a:prstGeom prst="roundRect">
              <a:avLst/>
            </a:prstGeom>
            <a:noFill/>
            <a:ln w="31750">
              <a:solidFill>
                <a:schemeClr val="accent5">
                  <a:lumMod val="60000"/>
                  <a:lumOff val="40000"/>
                </a:schemeClr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6" name="流程图: 接点 57">
              <a:extLst>
                <a:ext uri="{FF2B5EF4-FFF2-40B4-BE49-F238E27FC236}">
                  <a16:creationId xmlns:a16="http://schemas.microsoft.com/office/drawing/2014/main" id="{72C184AC-72D3-B8D7-10AB-8167E490610D}"/>
                </a:ext>
              </a:extLst>
            </p:cNvPr>
            <p:cNvSpPr/>
            <p:nvPr/>
          </p:nvSpPr>
          <p:spPr>
            <a:xfrm>
              <a:off x="1595529" y="3642644"/>
              <a:ext cx="220408" cy="246954"/>
            </a:xfrm>
            <a:prstGeom prst="flowChartConnector">
              <a:avLst/>
            </a:prstGeom>
            <a:solidFill>
              <a:srgbClr val="FFCF95"/>
            </a:solidFill>
            <a:ln>
              <a:solidFill>
                <a:srgbClr val="FFAE4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7" name="文本框 58">
                  <a:extLst>
                    <a:ext uri="{FF2B5EF4-FFF2-40B4-BE49-F238E27FC236}">
                      <a16:creationId xmlns:a16="http://schemas.microsoft.com/office/drawing/2014/main" id="{7F9CE504-9533-FBA4-6907-A7F3C70CDCAF}"/>
                    </a:ext>
                  </a:extLst>
                </p:cNvPr>
                <p:cNvSpPr txBox="1"/>
                <p:nvPr/>
              </p:nvSpPr>
              <p:spPr>
                <a:xfrm>
                  <a:off x="1414197" y="4876794"/>
                  <a:ext cx="18883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292463AD-05D1-15AB-9E57-3F892C35C9C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4197" y="4876794"/>
                  <a:ext cx="188834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29032" r="-22581" b="-6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28" name="直接箭头连接符 59">
              <a:extLst>
                <a:ext uri="{FF2B5EF4-FFF2-40B4-BE49-F238E27FC236}">
                  <a16:creationId xmlns:a16="http://schemas.microsoft.com/office/drawing/2014/main" id="{D5349F17-29BD-97F3-5BAA-D6E73B60B75C}"/>
                </a:ext>
              </a:extLst>
            </p:cNvPr>
            <p:cNvCxnSpPr/>
            <p:nvPr/>
          </p:nvCxnSpPr>
          <p:spPr>
            <a:xfrm>
              <a:off x="2264169" y="4266251"/>
              <a:ext cx="853440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直接箭头连接符 60">
              <a:extLst>
                <a:ext uri="{FF2B5EF4-FFF2-40B4-BE49-F238E27FC236}">
                  <a16:creationId xmlns:a16="http://schemas.microsoft.com/office/drawing/2014/main" id="{E468DAD8-1C9D-5482-55D4-AAD5F1D16F6B}"/>
                </a:ext>
              </a:extLst>
            </p:cNvPr>
            <p:cNvCxnSpPr/>
            <p:nvPr/>
          </p:nvCxnSpPr>
          <p:spPr>
            <a:xfrm>
              <a:off x="2281592" y="3751080"/>
              <a:ext cx="853440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直接箭头连接符 62">
              <a:extLst>
                <a:ext uri="{FF2B5EF4-FFF2-40B4-BE49-F238E27FC236}">
                  <a16:creationId xmlns:a16="http://schemas.microsoft.com/office/drawing/2014/main" id="{0D94E4AC-663E-C367-D67C-73AF344BCD76}"/>
                </a:ext>
              </a:extLst>
            </p:cNvPr>
            <p:cNvCxnSpPr/>
            <p:nvPr/>
          </p:nvCxnSpPr>
          <p:spPr>
            <a:xfrm>
              <a:off x="2271864" y="4801668"/>
              <a:ext cx="853440" cy="0"/>
            </a:xfrm>
            <a:prstGeom prst="straightConnector1">
              <a:avLst/>
            </a:prstGeom>
            <a:ln w="317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矩形: 圆角 63">
              <a:extLst>
                <a:ext uri="{FF2B5EF4-FFF2-40B4-BE49-F238E27FC236}">
                  <a16:creationId xmlns:a16="http://schemas.microsoft.com/office/drawing/2014/main" id="{476F9D2F-C475-AA8C-7548-B7F14F94D0C9}"/>
                </a:ext>
              </a:extLst>
            </p:cNvPr>
            <p:cNvSpPr/>
            <p:nvPr/>
          </p:nvSpPr>
          <p:spPr>
            <a:xfrm>
              <a:off x="3381155" y="3134814"/>
              <a:ext cx="2278295" cy="2126008"/>
            </a:xfrm>
            <a:prstGeom prst="roundRect">
              <a:avLst/>
            </a:prstGeom>
            <a:noFill/>
            <a:ln w="317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2" name="文本框 64">
                  <a:extLst>
                    <a:ext uri="{FF2B5EF4-FFF2-40B4-BE49-F238E27FC236}">
                      <a16:creationId xmlns:a16="http://schemas.microsoft.com/office/drawing/2014/main" id="{4A691C95-DCEC-446B-9716-98DD7D7CA7B5}"/>
                    </a:ext>
                  </a:extLst>
                </p:cNvPr>
                <p:cNvSpPr txBox="1"/>
                <p:nvPr/>
              </p:nvSpPr>
              <p:spPr>
                <a:xfrm>
                  <a:off x="3543384" y="4894601"/>
                  <a:ext cx="1649491" cy="29841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𝑝𝑟𝑖𝑣𝑎𝑡𝑒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943430D2-E0B6-A4DB-0897-BD2AE3D4C07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3384" y="4894601"/>
                  <a:ext cx="1649491" cy="298415"/>
                </a:xfrm>
                <a:prstGeom prst="rect">
                  <a:avLst/>
                </a:prstGeom>
                <a:blipFill>
                  <a:blip r:embed="rId20"/>
                  <a:stretch>
                    <a:fillRect l="-2583" r="-1845" b="-2653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3" name="流程图: 接点 65">
              <a:extLst>
                <a:ext uri="{FF2B5EF4-FFF2-40B4-BE49-F238E27FC236}">
                  <a16:creationId xmlns:a16="http://schemas.microsoft.com/office/drawing/2014/main" id="{E6AB1DF5-3CF6-B832-FEEF-44DFFF76C699}"/>
                </a:ext>
              </a:extLst>
            </p:cNvPr>
            <p:cNvSpPr/>
            <p:nvPr/>
          </p:nvSpPr>
          <p:spPr>
            <a:xfrm>
              <a:off x="4245278" y="3779233"/>
              <a:ext cx="220408" cy="246954"/>
            </a:xfrm>
            <a:prstGeom prst="flowChartConnector">
              <a:avLst/>
            </a:prstGeom>
            <a:solidFill>
              <a:srgbClr val="FFCF95"/>
            </a:solidFill>
            <a:ln>
              <a:solidFill>
                <a:srgbClr val="FFAE4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流程图: 接点 66">
              <a:extLst>
                <a:ext uri="{FF2B5EF4-FFF2-40B4-BE49-F238E27FC236}">
                  <a16:creationId xmlns:a16="http://schemas.microsoft.com/office/drawing/2014/main" id="{C449FDED-EFE5-49FB-0D1D-A3F9BCFB1C20}"/>
                </a:ext>
              </a:extLst>
            </p:cNvPr>
            <p:cNvSpPr/>
            <p:nvPr/>
          </p:nvSpPr>
          <p:spPr>
            <a:xfrm>
              <a:off x="3925288" y="3456790"/>
              <a:ext cx="220408" cy="246954"/>
            </a:xfrm>
            <a:prstGeom prst="flowChartConnector">
              <a:avLst/>
            </a:prstGeom>
            <a:solidFill>
              <a:srgbClr val="FFCF95"/>
            </a:solidFill>
            <a:ln>
              <a:solidFill>
                <a:srgbClr val="FFAE4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流程图: 接点 67">
              <a:extLst>
                <a:ext uri="{FF2B5EF4-FFF2-40B4-BE49-F238E27FC236}">
                  <a16:creationId xmlns:a16="http://schemas.microsoft.com/office/drawing/2014/main" id="{71876A0E-5BCB-7F68-2876-6466B366458B}"/>
                </a:ext>
              </a:extLst>
            </p:cNvPr>
            <p:cNvSpPr/>
            <p:nvPr/>
          </p:nvSpPr>
          <p:spPr>
            <a:xfrm>
              <a:off x="1584587" y="4347383"/>
              <a:ext cx="220408" cy="246954"/>
            </a:xfrm>
            <a:prstGeom prst="flowChartConnector">
              <a:avLst/>
            </a:prstGeom>
            <a:solidFill>
              <a:srgbClr val="FFCF95"/>
            </a:solidFill>
            <a:ln>
              <a:solidFill>
                <a:srgbClr val="FFAE4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6" name="文本框 68">
                  <a:extLst>
                    <a:ext uri="{FF2B5EF4-FFF2-40B4-BE49-F238E27FC236}">
                      <a16:creationId xmlns:a16="http://schemas.microsoft.com/office/drawing/2014/main" id="{4132B58C-7E19-8D7F-F71D-174F1046D5BE}"/>
                    </a:ext>
                  </a:extLst>
                </p:cNvPr>
                <p:cNvSpPr txBox="1"/>
                <p:nvPr/>
              </p:nvSpPr>
              <p:spPr>
                <a:xfrm>
                  <a:off x="1242982" y="3625791"/>
                  <a:ext cx="26629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5B1BF589-77A7-3848-7A1E-CBACFFFB60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42982" y="3625791"/>
                  <a:ext cx="266290" cy="276999"/>
                </a:xfrm>
                <a:prstGeom prst="rect">
                  <a:avLst/>
                </a:prstGeom>
                <a:blipFill>
                  <a:blip r:embed="rId21"/>
                  <a:stretch>
                    <a:fillRect l="-11364" r="-4545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7" name="文本框 69">
                  <a:extLst>
                    <a:ext uri="{FF2B5EF4-FFF2-40B4-BE49-F238E27FC236}">
                      <a16:creationId xmlns:a16="http://schemas.microsoft.com/office/drawing/2014/main" id="{22CCA240-39F3-3D78-5B62-3530E29387B6}"/>
                    </a:ext>
                  </a:extLst>
                </p:cNvPr>
                <p:cNvSpPr txBox="1"/>
                <p:nvPr/>
              </p:nvSpPr>
              <p:spPr>
                <a:xfrm>
                  <a:off x="1278390" y="4283902"/>
                  <a:ext cx="27161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D382541B-69A2-E5C8-A41C-AC3D36CA5AC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278390" y="4283902"/>
                  <a:ext cx="271613" cy="276999"/>
                </a:xfrm>
                <a:prstGeom prst="rect">
                  <a:avLst/>
                </a:prstGeom>
                <a:blipFill>
                  <a:blip r:embed="rId22"/>
                  <a:stretch>
                    <a:fillRect l="-11364" r="-6818" b="-1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38" name="文本框 70">
              <a:extLst>
                <a:ext uri="{FF2B5EF4-FFF2-40B4-BE49-F238E27FC236}">
                  <a16:creationId xmlns:a16="http://schemas.microsoft.com/office/drawing/2014/main" id="{3FD6AAAD-BC8B-2F00-F10C-62A93F93D0E8}"/>
                </a:ext>
              </a:extLst>
            </p:cNvPr>
            <p:cNvSpPr txBox="1"/>
            <p:nvPr/>
          </p:nvSpPr>
          <p:spPr>
            <a:xfrm>
              <a:off x="2137274" y="3926498"/>
              <a:ext cx="11208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>
                  <a:latin typeface="Times New Roman" panose="02020603050405020304" pitchFamily="18" charset="0"/>
                  <a:cs typeface="Times New Roman" panose="02020603050405020304" pitchFamily="18" charset="0"/>
                </a:rPr>
                <a:t>projection</a:t>
              </a:r>
              <a:endParaRPr lang="zh-CN" altLang="en-US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139" name="矩形: 圆角 71">
              <a:extLst>
                <a:ext uri="{FF2B5EF4-FFF2-40B4-BE49-F238E27FC236}">
                  <a16:creationId xmlns:a16="http://schemas.microsoft.com/office/drawing/2014/main" id="{33456611-CEB7-D979-DFF1-4D54D744B0B9}"/>
                </a:ext>
              </a:extLst>
            </p:cNvPr>
            <p:cNvSpPr/>
            <p:nvPr/>
          </p:nvSpPr>
          <p:spPr>
            <a:xfrm>
              <a:off x="3519219" y="3268578"/>
              <a:ext cx="1105711" cy="1120224"/>
            </a:xfrm>
            <a:prstGeom prst="roundRect">
              <a:avLst>
                <a:gd name="adj" fmla="val 39105"/>
              </a:avLst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0" name="文本框 72">
                  <a:extLst>
                    <a:ext uri="{FF2B5EF4-FFF2-40B4-BE49-F238E27FC236}">
                      <a16:creationId xmlns:a16="http://schemas.microsoft.com/office/drawing/2014/main" id="{84CCA123-D56B-D5EE-9D39-742ADBDE91EC}"/>
                    </a:ext>
                  </a:extLst>
                </p:cNvPr>
                <p:cNvSpPr txBox="1"/>
                <p:nvPr/>
              </p:nvSpPr>
              <p:spPr>
                <a:xfrm>
                  <a:off x="3634867" y="3889598"/>
                  <a:ext cx="606961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3C63EDF3-F18A-50CD-4FCD-9C83D58BC64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34867" y="3889598"/>
                  <a:ext cx="606961" cy="276999"/>
                </a:xfrm>
                <a:prstGeom prst="rect">
                  <a:avLst/>
                </a:prstGeom>
                <a:blipFill>
                  <a:blip r:embed="rId23"/>
                  <a:stretch>
                    <a:fillRect l="-7000" t="-2222" r="-13000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41" name="流程图: 接点 73">
              <a:extLst>
                <a:ext uri="{FF2B5EF4-FFF2-40B4-BE49-F238E27FC236}">
                  <a16:creationId xmlns:a16="http://schemas.microsoft.com/office/drawing/2014/main" id="{AD499014-0328-9F01-4176-993600117766}"/>
                </a:ext>
              </a:extLst>
            </p:cNvPr>
            <p:cNvSpPr/>
            <p:nvPr/>
          </p:nvSpPr>
          <p:spPr>
            <a:xfrm>
              <a:off x="4824915" y="3919643"/>
              <a:ext cx="220408" cy="246954"/>
            </a:xfrm>
            <a:prstGeom prst="flowChartConnector">
              <a:avLst/>
            </a:prstGeom>
            <a:solidFill>
              <a:srgbClr val="FFCF95"/>
            </a:solidFill>
            <a:ln>
              <a:solidFill>
                <a:srgbClr val="FFAE4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流程图: 接点 74">
              <a:extLst>
                <a:ext uri="{FF2B5EF4-FFF2-40B4-BE49-F238E27FC236}">
                  <a16:creationId xmlns:a16="http://schemas.microsoft.com/office/drawing/2014/main" id="{E3235270-3E9C-C780-5FFF-3B1406B5579E}"/>
                </a:ext>
              </a:extLst>
            </p:cNvPr>
            <p:cNvSpPr/>
            <p:nvPr/>
          </p:nvSpPr>
          <p:spPr>
            <a:xfrm>
              <a:off x="5159533" y="4077167"/>
              <a:ext cx="220408" cy="246954"/>
            </a:xfrm>
            <a:prstGeom prst="flowChartConnector">
              <a:avLst/>
            </a:prstGeom>
            <a:solidFill>
              <a:srgbClr val="FFCF95"/>
            </a:solidFill>
            <a:ln>
              <a:solidFill>
                <a:srgbClr val="FFAE4B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: 圆角 77">
              <a:extLst>
                <a:ext uri="{FF2B5EF4-FFF2-40B4-BE49-F238E27FC236}">
                  <a16:creationId xmlns:a16="http://schemas.microsoft.com/office/drawing/2014/main" id="{BCF47CE8-A6EB-E6EA-0C5E-F21E05192316}"/>
                </a:ext>
              </a:extLst>
            </p:cNvPr>
            <p:cNvSpPr/>
            <p:nvPr/>
          </p:nvSpPr>
          <p:spPr>
            <a:xfrm>
              <a:off x="4707751" y="3751080"/>
              <a:ext cx="853957" cy="1071227"/>
            </a:xfrm>
            <a:prstGeom prst="roundRect">
              <a:avLst>
                <a:gd name="adj" fmla="val 39105"/>
              </a:avLst>
            </a:prstGeom>
            <a:noFill/>
            <a:ln w="25400">
              <a:prstDash val="das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44" name="文本框 78">
                  <a:extLst>
                    <a:ext uri="{FF2B5EF4-FFF2-40B4-BE49-F238E27FC236}">
                      <a16:creationId xmlns:a16="http://schemas.microsoft.com/office/drawing/2014/main" id="{248076B0-51C1-210E-4542-0B512B814E19}"/>
                    </a:ext>
                  </a:extLst>
                </p:cNvPr>
                <p:cNvSpPr txBox="1"/>
                <p:nvPr/>
              </p:nvSpPr>
              <p:spPr>
                <a:xfrm>
                  <a:off x="4875067" y="4388802"/>
                  <a:ext cx="612284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zh-CN" altLang="en-US"/>
                </a:p>
              </p:txBody>
            </p:sp>
          </mc:Choice>
          <mc:Fallback xmlns="">
            <p:sp>
              <p:nvSpPr>
                <p:cNvPr id="79" name="文本框 78">
                  <a:extLst>
                    <a:ext uri="{FF2B5EF4-FFF2-40B4-BE49-F238E27FC236}">
                      <a16:creationId xmlns:a16="http://schemas.microsoft.com/office/drawing/2014/main" id="{FFF774D5-9520-F223-6A9F-DFABA7E4C58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875067" y="4388802"/>
                  <a:ext cx="612284" cy="276999"/>
                </a:xfrm>
                <a:prstGeom prst="rect">
                  <a:avLst/>
                </a:prstGeom>
                <a:blipFill>
                  <a:blip r:embed="rId24"/>
                  <a:stretch>
                    <a:fillRect l="-9000" t="-2222" r="-14000" b="-3555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45" name="组合 119">
              <a:extLst>
                <a:ext uri="{FF2B5EF4-FFF2-40B4-BE49-F238E27FC236}">
                  <a16:creationId xmlns:a16="http://schemas.microsoft.com/office/drawing/2014/main" id="{3ABD118D-80C4-8F5F-FBD4-0517861CF884}"/>
                </a:ext>
              </a:extLst>
            </p:cNvPr>
            <p:cNvGrpSpPr/>
            <p:nvPr/>
          </p:nvGrpSpPr>
          <p:grpSpPr>
            <a:xfrm>
              <a:off x="3810590" y="1714470"/>
              <a:ext cx="252221" cy="335123"/>
              <a:chOff x="6339079" y="1330969"/>
              <a:chExt cx="252221" cy="335123"/>
            </a:xfrm>
          </p:grpSpPr>
          <p:sp>
            <p:nvSpPr>
              <p:cNvPr id="146" name="流程图: 接点 120">
                <a:extLst>
                  <a:ext uri="{FF2B5EF4-FFF2-40B4-BE49-F238E27FC236}">
                    <a16:creationId xmlns:a16="http://schemas.microsoft.com/office/drawing/2014/main" id="{6D426E0B-EDF8-82F3-C2A9-872E551C9936}"/>
                  </a:ext>
                </a:extLst>
              </p:cNvPr>
              <p:cNvSpPr/>
              <p:nvPr/>
            </p:nvSpPr>
            <p:spPr>
              <a:xfrm>
                <a:off x="6356022" y="1330969"/>
                <a:ext cx="220408" cy="246954"/>
              </a:xfrm>
              <a:prstGeom prst="flowChartConnector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47" name="图形 121">
                <a:extLst>
                  <a:ext uri="{FF2B5EF4-FFF2-40B4-BE49-F238E27FC236}">
                    <a16:creationId xmlns:a16="http://schemas.microsoft.com/office/drawing/2014/main" id="{EFC5CCF3-F93B-1829-C589-AF5323A5BF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 flipH="1">
                <a:off x="6339079" y="1377773"/>
                <a:ext cx="252221" cy="288319"/>
              </a:xfrm>
              <a:prstGeom prst="rect">
                <a:avLst/>
              </a:prstGeom>
            </p:spPr>
          </p:pic>
        </p:grpSp>
      </p:grpSp>
      <p:sp>
        <p:nvSpPr>
          <p:cNvPr id="149" name="TextBox 148">
            <a:extLst>
              <a:ext uri="{FF2B5EF4-FFF2-40B4-BE49-F238E27FC236}">
                <a16:creationId xmlns:a16="http://schemas.microsoft.com/office/drawing/2014/main" id="{7AFFD80A-9484-26B8-4AA1-9315E509DB11}"/>
              </a:ext>
            </a:extLst>
          </p:cNvPr>
          <p:cNvSpPr txBox="1"/>
          <p:nvPr/>
        </p:nvSpPr>
        <p:spPr>
          <a:xfrm>
            <a:off x="-29791" y="5872939"/>
            <a:ext cx="1225158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dirty="0">
                <a:solidFill>
                  <a:srgbClr val="92D050"/>
                </a:solidFill>
              </a:rPr>
              <a:t>Green nodes denote non-private answers</a:t>
            </a:r>
            <a:r>
              <a:rPr lang="en-HK" dirty="0"/>
              <a:t>, </a:t>
            </a:r>
            <a:r>
              <a:rPr lang="en-HK" dirty="0">
                <a:solidFill>
                  <a:srgbClr val="FFC000"/>
                </a:solidFill>
              </a:rPr>
              <a:t>orange nodes denote privacy-threatening answers</a:t>
            </a:r>
            <a:r>
              <a:rPr lang="en-HK" dirty="0"/>
              <a:t>, and </a:t>
            </a:r>
            <a:r>
              <a:rPr lang="en-HK" dirty="0">
                <a:solidFill>
                  <a:srgbClr val="FFC000"/>
                </a:solidFill>
              </a:rPr>
              <a:t>orange</a:t>
            </a:r>
            <a:r>
              <a:rPr lang="en-HK" dirty="0"/>
              <a:t>-</a:t>
            </a:r>
            <a:r>
              <a:rPr lang="en-HK" dirty="0">
                <a:solidFill>
                  <a:srgbClr val="92D050"/>
                </a:solidFill>
              </a:rPr>
              <a:t>green</a:t>
            </a:r>
            <a:r>
              <a:rPr lang="en-HK" dirty="0"/>
              <a:t> </a:t>
            </a:r>
            <a:r>
              <a:rPr lang="en-HK" dirty="0">
                <a:solidFill>
                  <a:srgbClr val="7030A0"/>
                </a:solidFill>
              </a:rPr>
              <a:t>nodes denote different privacy risks in subsets</a:t>
            </a:r>
            <a:r>
              <a:rPr lang="en-HK" dirty="0"/>
              <a:t>. </a:t>
            </a:r>
            <a:r>
              <a:rPr lang="en-HK" dirty="0">
                <a:solidFill>
                  <a:srgbClr val="FF0000"/>
                </a:solidFill>
              </a:rPr>
              <a:t>Red dashed arrows denote privacy projection</a:t>
            </a:r>
            <a:r>
              <a:rPr lang="en-HK" dirty="0"/>
              <a:t>. The answers circled in </a:t>
            </a:r>
            <a:r>
              <a:rPr lang="en-HK" dirty="0">
                <a:solidFill>
                  <a:srgbClr val="FF0000"/>
                </a:solidFill>
              </a:rPr>
              <a:t>red dashed line are at risk to leak privacy</a:t>
            </a:r>
            <a:r>
              <a:rPr lang="en-HK" dirty="0"/>
              <a:t>.</a:t>
            </a:r>
          </a:p>
        </p:txBody>
      </p:sp>
      <p:sp>
        <p:nvSpPr>
          <p:cNvPr id="6" name="Arrow: Left 5">
            <a:extLst>
              <a:ext uri="{FF2B5EF4-FFF2-40B4-BE49-F238E27FC236}">
                <a16:creationId xmlns:a16="http://schemas.microsoft.com/office/drawing/2014/main" id="{E567E891-1046-3EFD-8EB2-8513D1F59115}"/>
              </a:ext>
            </a:extLst>
          </p:cNvPr>
          <p:cNvSpPr/>
          <p:nvPr/>
        </p:nvSpPr>
        <p:spPr>
          <a:xfrm rot="19231608">
            <a:off x="5070297" y="733758"/>
            <a:ext cx="806774" cy="419343"/>
          </a:xfrm>
          <a:prstGeom prst="leftArrow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Arrow: Left 6">
            <a:extLst>
              <a:ext uri="{FF2B5EF4-FFF2-40B4-BE49-F238E27FC236}">
                <a16:creationId xmlns:a16="http://schemas.microsoft.com/office/drawing/2014/main" id="{A4C96841-062F-5E5F-EFD3-9C4736DC9430}"/>
              </a:ext>
            </a:extLst>
          </p:cNvPr>
          <p:cNvSpPr/>
          <p:nvPr/>
        </p:nvSpPr>
        <p:spPr>
          <a:xfrm rot="19231608">
            <a:off x="5153270" y="3082120"/>
            <a:ext cx="806774" cy="419343"/>
          </a:xfrm>
          <a:prstGeom prst="leftArrow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8" name="Arrow: Left 7">
            <a:extLst>
              <a:ext uri="{FF2B5EF4-FFF2-40B4-BE49-F238E27FC236}">
                <a16:creationId xmlns:a16="http://schemas.microsoft.com/office/drawing/2014/main" id="{44C15862-0B1C-8959-5401-B653C5B99613}"/>
              </a:ext>
            </a:extLst>
          </p:cNvPr>
          <p:cNvSpPr/>
          <p:nvPr/>
        </p:nvSpPr>
        <p:spPr>
          <a:xfrm rot="19231608">
            <a:off x="7870268" y="2093396"/>
            <a:ext cx="806774" cy="419343"/>
          </a:xfrm>
          <a:prstGeom prst="leftArrow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" name="Arrow: Left 8">
            <a:extLst>
              <a:ext uri="{FF2B5EF4-FFF2-40B4-BE49-F238E27FC236}">
                <a16:creationId xmlns:a16="http://schemas.microsoft.com/office/drawing/2014/main" id="{BAAB9816-F329-597A-7474-E05BC48A9A09}"/>
              </a:ext>
            </a:extLst>
          </p:cNvPr>
          <p:cNvSpPr/>
          <p:nvPr/>
        </p:nvSpPr>
        <p:spPr>
          <a:xfrm rot="19231608">
            <a:off x="10170526" y="2301157"/>
            <a:ext cx="806774" cy="419343"/>
          </a:xfrm>
          <a:prstGeom prst="leftArrow">
            <a:avLst/>
          </a:prstGeom>
          <a:solidFill>
            <a:srgbClr val="FFC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30161267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37635-4512-7100-CD35-D1F622675F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HK" dirty="0"/>
              <a:t>Conclusions for Part 4-1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30F252-55E6-10D3-94BD-C41E1830EC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789184"/>
          </a:xfrm>
        </p:spPr>
        <p:txBody>
          <a:bodyPr>
            <a:normAutofit/>
          </a:bodyPr>
          <a:lstStyle/>
          <a:p>
            <a:r>
              <a:rPr lang="en-HK" dirty="0"/>
              <a:t>We have reviewed the frontier of recent development of knowledge graphs in terms of three dimensions</a:t>
            </a:r>
          </a:p>
          <a:p>
            <a:pPr lvl="1"/>
            <a:r>
              <a:rPr lang="en-HK" dirty="0"/>
              <a:t>Three generations: entity, text, and neural</a:t>
            </a:r>
          </a:p>
          <a:p>
            <a:pPr lvl="1"/>
            <a:r>
              <a:rPr lang="en-HK" dirty="0"/>
              <a:t>Semantic units: entity/attributes, events/processes, intent/desire/belief</a:t>
            </a:r>
          </a:p>
          <a:p>
            <a:pPr lvl="1"/>
            <a:r>
              <a:rPr lang="en-HK" b="1" dirty="0"/>
              <a:t>Web 1.0/2.0/3.0</a:t>
            </a:r>
          </a:p>
          <a:p>
            <a:pPr lvl="1"/>
            <a:endParaRPr lang="en-HK" altLang="zh-CN" dirty="0"/>
          </a:p>
          <a:p>
            <a:r>
              <a:rPr lang="en-US" altLang="zh-CN" dirty="0"/>
              <a:t>More methods will be introduced in Part 4-2 by Jiaxin Bai</a:t>
            </a:r>
          </a:p>
          <a:p>
            <a:pPr lvl="1"/>
            <a:r>
              <a:rPr lang="en-US" altLang="zh-CN" dirty="0"/>
              <a:t>In terms of </a:t>
            </a:r>
            <a:r>
              <a:rPr lang="en-US" altLang="zh-CN"/>
              <a:t>different types of </a:t>
            </a:r>
            <a:r>
              <a:rPr lang="en-HK" dirty="0"/>
              <a:t>semantic units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572901-F41F-262F-5FBE-6106B4F009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22</a:t>
            </a:fld>
            <a:endParaRPr lang="en-US"/>
          </a:p>
        </p:txBody>
      </p:sp>
      <p:pic>
        <p:nvPicPr>
          <p:cNvPr id="5" name="Picture 4" descr="A person in a blue shirt with his arms crossed on a football field&#10;&#10;Description automatically generated">
            <a:extLst>
              <a:ext uri="{FF2B5EF4-FFF2-40B4-BE49-F238E27FC236}">
                <a16:creationId xmlns:a16="http://schemas.microsoft.com/office/drawing/2014/main" id="{4A1F2985-106E-7DC6-3471-FF1C85C44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9899" y="3990759"/>
            <a:ext cx="1532082" cy="153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7813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14AC43-E090-69EA-3598-7914611C6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Scope of Knowledge</a:t>
            </a:r>
            <a:endParaRPr lang="en-HK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9B2B9B-F9ED-B843-26CF-E14541384D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83304"/>
            <a:ext cx="6715125" cy="5292134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solidFill>
                  <a:srgbClr val="FF0000"/>
                </a:solidFill>
              </a:rPr>
              <a:t>Awareness of facts</a:t>
            </a:r>
            <a:endParaRPr lang="en-HK" dirty="0"/>
          </a:p>
          <a:p>
            <a:pPr lvl="1"/>
            <a:r>
              <a:rPr lang="en-HK" dirty="0"/>
              <a:t>“Knowing that”: the truth of propositions</a:t>
            </a:r>
          </a:p>
          <a:p>
            <a:pPr lvl="2"/>
            <a:r>
              <a:rPr lang="en-US" altLang="zh-CN" dirty="0"/>
              <a:t>E</a:t>
            </a:r>
            <a:r>
              <a:rPr lang="en-HK" altLang="zh-CN" dirty="0"/>
              <a:t>.g.,</a:t>
            </a:r>
            <a:r>
              <a:rPr lang="zh-CN" altLang="en-US" dirty="0"/>
              <a:t> </a:t>
            </a:r>
            <a:r>
              <a:rPr lang="en-HK" dirty="0"/>
              <a:t>the population of Singapore is 5.92 million (2023)</a:t>
            </a:r>
          </a:p>
          <a:p>
            <a:pPr lvl="1"/>
            <a:endParaRPr lang="en-HK" dirty="0"/>
          </a:p>
          <a:p>
            <a:r>
              <a:rPr lang="en-HK" dirty="0"/>
              <a:t>A possession of </a:t>
            </a:r>
            <a:r>
              <a:rPr lang="en-US" dirty="0">
                <a:solidFill>
                  <a:srgbClr val="00B0F0"/>
                </a:solidFill>
              </a:rPr>
              <a:t>practical skills</a:t>
            </a:r>
            <a:endParaRPr lang="en-HK" dirty="0"/>
          </a:p>
          <a:p>
            <a:pPr lvl="1"/>
            <a:r>
              <a:rPr lang="en-HK" dirty="0"/>
              <a:t>“Knowing how”: understanding how to perform certain actions; procedural knowledge</a:t>
            </a:r>
          </a:p>
          <a:p>
            <a:pPr lvl="2"/>
            <a:r>
              <a:rPr lang="en-HK" dirty="0"/>
              <a:t>E.g., </a:t>
            </a:r>
            <a:r>
              <a:rPr lang="en-US" dirty="0"/>
              <a:t>How to hive </a:t>
            </a:r>
            <a:r>
              <a:rPr lang="en-US" altLang="zh-CN" dirty="0"/>
              <a:t>bees</a:t>
            </a:r>
            <a:r>
              <a:rPr lang="en-US" dirty="0"/>
              <a:t>?</a:t>
            </a:r>
          </a:p>
          <a:p>
            <a:endParaRPr lang="en-HK" dirty="0"/>
          </a:p>
          <a:p>
            <a:r>
              <a:rPr lang="en-HK" dirty="0"/>
              <a:t>An experiential acquaintance: </a:t>
            </a:r>
            <a:r>
              <a:rPr lang="en-US" dirty="0">
                <a:solidFill>
                  <a:srgbClr val="00B050"/>
                </a:solidFill>
              </a:rPr>
              <a:t>familiarity with individuals and situations</a:t>
            </a:r>
            <a:r>
              <a:rPr lang="en-HK" dirty="0"/>
              <a:t> </a:t>
            </a:r>
          </a:p>
          <a:p>
            <a:pPr lvl="1"/>
            <a:r>
              <a:rPr lang="en-HK" dirty="0"/>
              <a:t>“Knowing by acquaintance”: </a:t>
            </a:r>
            <a:r>
              <a:rPr lang="en-US" dirty="0"/>
              <a:t>directly perceiving an object, being familiar with it, or otherwise coming into contact with it.</a:t>
            </a:r>
          </a:p>
          <a:p>
            <a:pPr lvl="2"/>
            <a:r>
              <a:rPr lang="en-US" dirty="0"/>
              <a:t>E.g., by eating Durian, one becomes acquainted with the taste of it</a:t>
            </a:r>
            <a:endParaRPr lang="en-HK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BD19F-AD32-BA82-ECC3-C3C4B49D71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3</a:t>
            </a:fld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F2F2137-A751-3B8C-BB25-B69E34BBC573}"/>
              </a:ext>
            </a:extLst>
          </p:cNvPr>
          <p:cNvGrpSpPr/>
          <p:nvPr/>
        </p:nvGrpSpPr>
        <p:grpSpPr>
          <a:xfrm>
            <a:off x="6785823" y="1660626"/>
            <a:ext cx="5406177" cy="3001393"/>
            <a:chOff x="5329374" y="893173"/>
            <a:chExt cx="6504876" cy="369070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C917CC8-DCE2-6F51-2F58-F34BCA1B7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29374" y="893173"/>
              <a:ext cx="6325791" cy="261772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87292F5-5DBE-FA24-5EE3-925D25ACA821}"/>
                </a:ext>
              </a:extLst>
            </p:cNvPr>
            <p:cNvSpPr txBox="1"/>
            <p:nvPr/>
          </p:nvSpPr>
          <p:spPr>
            <a:xfrm>
              <a:off x="5329374" y="3562031"/>
              <a:ext cx="6504876" cy="102184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HK" sz="1600" dirty="0"/>
                <a:t>The aspects in orange boxes are aspects that convey the knowledge of “know-what” or “know-why”, while those in red boxes convey the knowledge of “know-how”.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66D51C44-5AB7-8F9F-38AD-84AC94DBA8CA}"/>
              </a:ext>
            </a:extLst>
          </p:cNvPr>
          <p:cNvSpPr txBox="1"/>
          <p:nvPr/>
        </p:nvSpPr>
        <p:spPr>
          <a:xfrm>
            <a:off x="8526003" y="4622216"/>
            <a:ext cx="19258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F0F0F"/>
                </a:solidFill>
                <a:effectLst/>
                <a:latin typeface="+mj-lt"/>
              </a:rPr>
              <a:t>Source: </a:t>
            </a:r>
            <a:r>
              <a:rPr lang="en-US" altLang="zh-CN" b="1" i="0" dirty="0" err="1">
                <a:solidFill>
                  <a:srgbClr val="0F0F0F"/>
                </a:solidFill>
                <a:effectLst/>
                <a:latin typeface="+mj-lt"/>
              </a:rPr>
              <a:t>Kuaipedia</a:t>
            </a:r>
            <a:endParaRPr lang="en-HK" dirty="0">
              <a:latin typeface="+mj-lt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405D283-E154-A3A5-7B40-8B26AB526345}"/>
              </a:ext>
            </a:extLst>
          </p:cNvPr>
          <p:cNvSpPr/>
          <p:nvPr/>
        </p:nvSpPr>
        <p:spPr>
          <a:xfrm>
            <a:off x="0" y="6442502"/>
            <a:ext cx="12191999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hlinkClick r:id="rId3"/>
              </a:rPr>
              <a:t>https://en.wikipedia.org/wiki/Definitions_of_knowledge#Non-propositional_knowledge</a:t>
            </a:r>
            <a:endParaRPr lang="en-US" sz="1050" dirty="0"/>
          </a:p>
          <a:p>
            <a:r>
              <a:rPr lang="en-US" sz="1050" dirty="0" err="1"/>
              <a:t>Kuaipedia</a:t>
            </a:r>
            <a:r>
              <a:rPr lang="en-US" sz="1050" dirty="0"/>
              <a:t>: a Large-scale Multi-modal Short-video Encyclopedia </a:t>
            </a:r>
            <a:r>
              <a:rPr lang="en-US" sz="1050" dirty="0" err="1"/>
              <a:t>Haojie</a:t>
            </a:r>
            <a:r>
              <a:rPr lang="en-US" sz="1050" dirty="0"/>
              <a:t> Pan, </a:t>
            </a:r>
            <a:r>
              <a:rPr lang="en-US" sz="1050" dirty="0" err="1"/>
              <a:t>Zepeng</a:t>
            </a:r>
            <a:r>
              <a:rPr lang="en-US" sz="1050" dirty="0"/>
              <a:t> Zhai, </a:t>
            </a:r>
            <a:r>
              <a:rPr lang="en-US" sz="1050" dirty="0" err="1"/>
              <a:t>Yuzhou</a:t>
            </a:r>
            <a:r>
              <a:rPr lang="en-US" sz="1050" dirty="0"/>
              <a:t> Zhang, </a:t>
            </a:r>
            <a:r>
              <a:rPr lang="en-US" sz="1050" dirty="0" err="1"/>
              <a:t>Ruiji</a:t>
            </a:r>
            <a:r>
              <a:rPr lang="en-US" sz="1050" dirty="0"/>
              <a:t> Fu, Ming Liu, Yangqiu </a:t>
            </a:r>
            <a:r>
              <a:rPr lang="en-US" sz="1050" dirty="0" err="1"/>
              <a:t>Song,</a:t>
            </a:r>
            <a:r>
              <a:rPr lang="en-US" sz="1050" dirty="0"/>
              <a:t> </a:t>
            </a:r>
            <a:r>
              <a:rPr lang="en-US" sz="1050" dirty="0" err="1"/>
              <a:t>Zhongyuan</a:t>
            </a:r>
            <a:r>
              <a:rPr lang="en-US" sz="1050" dirty="0"/>
              <a:t> Wang, Bing Qin. </a:t>
            </a:r>
            <a:r>
              <a:rPr lang="en-US" sz="1050" dirty="0" err="1"/>
              <a:t>Arxiv</a:t>
            </a:r>
            <a:r>
              <a:rPr lang="en-US" sz="1050" dirty="0"/>
              <a:t> 2022.</a:t>
            </a:r>
          </a:p>
        </p:txBody>
      </p:sp>
    </p:spTree>
    <p:extLst>
      <p:ext uri="{BB962C8B-B14F-4D97-AF65-F5344CB8AC3E}">
        <p14:creationId xmlns:p14="http://schemas.microsoft.com/office/powerpoint/2010/main" val="276761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3C7218-E97C-FE50-76D0-EFA0807936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" y="3982"/>
            <a:ext cx="10218907" cy="1325563"/>
          </a:xfrm>
        </p:spPr>
        <p:txBody>
          <a:bodyPr/>
          <a:lstStyle/>
          <a:p>
            <a:r>
              <a:rPr lang="en-HK" dirty="0"/>
              <a:t>Commonsense Knowledge in AI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B6DC0A-5937-3D4F-CCE0-51B1803AF7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4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00A77AC-DA54-5820-B069-42740CE7DD80}"/>
              </a:ext>
            </a:extLst>
          </p:cNvPr>
          <p:cNvSpPr/>
          <p:nvPr/>
        </p:nvSpPr>
        <p:spPr>
          <a:xfrm>
            <a:off x="1" y="6409338"/>
            <a:ext cx="121919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/>
              <a:t>McCarthy, John. "Artificial intelligence, logic and formalizing common sense." Philosophical logic and artificial intelligence. Springer, Dordrecht, 1989. 161-190.</a:t>
            </a:r>
          </a:p>
          <a:p>
            <a:r>
              <a:rPr lang="en-US" sz="1200" dirty="0"/>
              <a:t>Hugo Liu and Push Singh, </a:t>
            </a:r>
            <a:r>
              <a:rPr lang="en-US" sz="1200" dirty="0" err="1"/>
              <a:t>ConceptNet</a:t>
            </a:r>
            <a:r>
              <a:rPr lang="en-US" sz="1200" dirty="0"/>
              <a:t> - a practical commonsense reasoning tool-kit, BTTJ, 2004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E99E4F2-2F90-3979-7BB6-40CCF8B3A3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605" y="1323883"/>
            <a:ext cx="9163454" cy="5032467"/>
          </a:xfrm>
        </p:spPr>
        <p:txBody>
          <a:bodyPr>
            <a:normAutofit lnSpcReduction="10000"/>
          </a:bodyPr>
          <a:lstStyle/>
          <a:p>
            <a:pPr marL="228600" lvl="1">
              <a:spcBef>
                <a:spcPts val="1000"/>
              </a:spcBef>
            </a:pPr>
            <a:r>
              <a:rPr lang="en-US" dirty="0"/>
              <a:t>"Commonsense knowledge includes the basic facts about </a:t>
            </a:r>
            <a:r>
              <a:rPr lang="en-US" dirty="0">
                <a:solidFill>
                  <a:srgbClr val="FF0000"/>
                </a:solidFill>
              </a:rPr>
              <a:t>events</a:t>
            </a:r>
            <a:r>
              <a:rPr lang="en-US" dirty="0"/>
              <a:t> (including actions) and </a:t>
            </a:r>
            <a:r>
              <a:rPr lang="en-US" dirty="0">
                <a:solidFill>
                  <a:schemeClr val="accent1"/>
                </a:solidFill>
              </a:rPr>
              <a:t>their effects</a:t>
            </a:r>
            <a:r>
              <a:rPr lang="en-US" dirty="0"/>
              <a:t>, … </a:t>
            </a:r>
            <a:r>
              <a:rPr lang="en-US" dirty="0">
                <a:solidFill>
                  <a:schemeClr val="accent6"/>
                </a:solidFill>
              </a:rPr>
              <a:t>how it is obtained</a:t>
            </a:r>
            <a:r>
              <a:rPr lang="en-US" dirty="0"/>
              <a:t>, </a:t>
            </a:r>
            <a:r>
              <a:rPr lang="en-US" dirty="0">
                <a:solidFill>
                  <a:srgbClr val="7030A0"/>
                </a:solidFill>
              </a:rPr>
              <a:t>facts about beliefs and desires</a:t>
            </a:r>
            <a:r>
              <a:rPr lang="en-US" dirty="0"/>
              <a:t>. It also includes the basic </a:t>
            </a:r>
            <a:r>
              <a:rPr lang="en-US" dirty="0">
                <a:solidFill>
                  <a:srgbClr val="FFC000"/>
                </a:solidFill>
              </a:rPr>
              <a:t>facts about objects and properties</a:t>
            </a:r>
            <a:r>
              <a:rPr lang="en-US" dirty="0"/>
              <a:t>. “ – John M</a:t>
            </a:r>
            <a:r>
              <a:rPr lang="en-US" altLang="zh-CN" dirty="0"/>
              <a:t>cCarthy</a:t>
            </a:r>
            <a:endParaRPr lang="en-US" dirty="0"/>
          </a:p>
          <a:p>
            <a:pPr marL="228600" lvl="1">
              <a:spcBef>
                <a:spcPts val="1000"/>
              </a:spcBef>
            </a:pPr>
            <a:endParaRPr lang="en-US" dirty="0"/>
          </a:p>
          <a:p>
            <a:pPr marL="228600" lvl="1">
              <a:spcBef>
                <a:spcPts val="1000"/>
              </a:spcBef>
            </a:pPr>
            <a:r>
              <a:rPr lang="en-US" dirty="0"/>
              <a:t>“While to the average person the term ‘commonsense’ is regarded as synonymous with ‘</a:t>
            </a:r>
            <a:r>
              <a:rPr lang="en-US" dirty="0">
                <a:solidFill>
                  <a:schemeClr val="accent6"/>
                </a:solidFill>
              </a:rPr>
              <a:t>good judgement</a:t>
            </a:r>
            <a:r>
              <a:rPr lang="en-US" dirty="0"/>
              <a:t>’, the AI community it is used in a technical sense to refer to the </a:t>
            </a:r>
            <a:r>
              <a:rPr lang="en-US" dirty="0">
                <a:solidFill>
                  <a:srgbClr val="FF0000"/>
                </a:solidFill>
              </a:rPr>
              <a:t>millions of basic facts and understandings possessed by most people</a:t>
            </a:r>
            <a:r>
              <a:rPr lang="en-US" dirty="0"/>
              <a:t>.” --</a:t>
            </a:r>
            <a:r>
              <a:rPr lang="en-US" dirty="0" err="1"/>
              <a:t>ConceptNet</a:t>
            </a:r>
            <a:endParaRPr lang="en-US" dirty="0"/>
          </a:p>
          <a:p>
            <a:pPr lvl="1"/>
            <a:r>
              <a:rPr lang="en-US" sz="2000" dirty="0"/>
              <a:t>“Such knowledge is typically omitted from social communications”, e.g.,</a:t>
            </a:r>
          </a:p>
          <a:p>
            <a:pPr lvl="1"/>
            <a:r>
              <a:rPr lang="en-US" sz="2000" dirty="0">
                <a:solidFill>
                  <a:schemeClr val="accent1"/>
                </a:solidFill>
              </a:rPr>
              <a:t>If you forget someone’s birthday, they may be unhappy with you</a:t>
            </a:r>
            <a:r>
              <a:rPr lang="en-US" sz="2000" dirty="0"/>
              <a:t>.</a:t>
            </a:r>
          </a:p>
          <a:p>
            <a:pPr lvl="1"/>
            <a:endParaRPr lang="en-US" sz="2000" dirty="0"/>
          </a:p>
          <a:p>
            <a:r>
              <a:rPr lang="en-US" sz="2400" dirty="0"/>
              <a:t>Meanwhile, it is not invariably true</a:t>
            </a:r>
          </a:p>
          <a:p>
            <a:pPr lvl="1"/>
            <a:r>
              <a:rPr lang="en-US" sz="2000" dirty="0"/>
              <a:t>“a person is larger than a dog”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42F6777-D5F5-67C4-30D9-B475C17089E6}"/>
              </a:ext>
            </a:extLst>
          </p:cNvPr>
          <p:cNvGrpSpPr/>
          <p:nvPr/>
        </p:nvGrpSpPr>
        <p:grpSpPr>
          <a:xfrm>
            <a:off x="9304768" y="2045914"/>
            <a:ext cx="2694562" cy="4248915"/>
            <a:chOff x="9207491" y="1841633"/>
            <a:chExt cx="2694562" cy="4248915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B411C3A-3644-2DFE-EAC8-3B214BB5A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07491" y="1841633"/>
              <a:ext cx="2609439" cy="2877699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E607BEFC-9DDD-5753-4860-BB8ACAFC8DF0}"/>
                </a:ext>
              </a:extLst>
            </p:cNvPr>
            <p:cNvSpPr txBox="1"/>
            <p:nvPr/>
          </p:nvSpPr>
          <p:spPr>
            <a:xfrm>
              <a:off x="9207491" y="4890219"/>
              <a:ext cx="2694562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l"/>
              <a:r>
                <a:rPr lang="en-US" b="1" i="0" dirty="0">
                  <a:solidFill>
                    <a:srgbClr val="0F0F0F"/>
                  </a:solidFill>
                  <a:effectLst/>
                  <a:latin typeface="+mj-lt"/>
                </a:rPr>
                <a:t>Source: Zorba - The World's Largest Dog Ever Lived</a:t>
              </a:r>
            </a:p>
            <a:p>
              <a:br>
                <a:rPr lang="en-US" dirty="0">
                  <a:latin typeface="+mj-lt"/>
                </a:rPr>
              </a:br>
              <a:endParaRPr lang="en-HK" dirty="0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5641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125F-7525-FDD5-EC3A-9E1CAA01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HK" dirty="0"/>
              <a:t>The Three-dimensional Development of Knowledge Graphs in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FDCC9-7DD5-56FA-81A0-DB46FAE6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5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D4F1DD1-F00F-911E-BD1A-4CF0F5EB4F7D}"/>
              </a:ext>
            </a:extLst>
          </p:cNvPr>
          <p:cNvSpPr/>
          <p:nvPr/>
        </p:nvSpPr>
        <p:spPr>
          <a:xfrm>
            <a:off x="1685317" y="5866745"/>
            <a:ext cx="9668483" cy="26197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12C31D7-E37C-738B-0F36-726021F13E2D}"/>
              </a:ext>
            </a:extLst>
          </p:cNvPr>
          <p:cNvSpPr/>
          <p:nvPr/>
        </p:nvSpPr>
        <p:spPr>
          <a:xfrm rot="19544364">
            <a:off x="1816007" y="4624159"/>
            <a:ext cx="3239899" cy="261971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19DE4FB-53AA-1DB2-E7DB-254A38B37D88}"/>
              </a:ext>
            </a:extLst>
          </p:cNvPr>
          <p:cNvSpPr/>
          <p:nvPr/>
        </p:nvSpPr>
        <p:spPr>
          <a:xfrm rot="16200000">
            <a:off x="-302126" y="3814323"/>
            <a:ext cx="3519926" cy="26197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EA89F-DBC8-F17B-27D1-044355E08A2D}"/>
              </a:ext>
            </a:extLst>
          </p:cNvPr>
          <p:cNvSpPr txBox="1"/>
          <p:nvPr/>
        </p:nvSpPr>
        <p:spPr>
          <a:xfrm>
            <a:off x="1515725" y="4649984"/>
            <a:ext cx="176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G#1: Entity-Based KGs</a:t>
            </a:r>
            <a:endParaRPr lang="en-H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110796-785D-D88F-7CE3-3FB8CC116772}"/>
              </a:ext>
            </a:extLst>
          </p:cNvPr>
          <p:cNvSpPr txBox="1"/>
          <p:nvPr/>
        </p:nvSpPr>
        <p:spPr>
          <a:xfrm>
            <a:off x="2474310" y="4055131"/>
            <a:ext cx="14904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G#2: Text-Rich </a:t>
            </a:r>
            <a:r>
              <a:rPr lang="en-US" dirty="0"/>
              <a:t>KGs</a:t>
            </a:r>
            <a:endParaRPr lang="en-H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6B047C-E501-D927-B892-F89C8CACD5B6}"/>
              </a:ext>
            </a:extLst>
          </p:cNvPr>
          <p:cNvSpPr txBox="1"/>
          <p:nvPr/>
        </p:nvSpPr>
        <p:spPr>
          <a:xfrm>
            <a:off x="3330371" y="3417718"/>
            <a:ext cx="1384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G#3: </a:t>
            </a:r>
            <a:r>
              <a:rPr lang="en" dirty="0">
                <a:sym typeface="Optimistic Display"/>
              </a:rPr>
              <a:t>Dual Neural KGs </a:t>
            </a:r>
            <a:endParaRPr lang="en-H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868A12-0C0B-0CC7-F0D5-4BAA57403902}"/>
              </a:ext>
            </a:extLst>
          </p:cNvPr>
          <p:cNvSpPr txBox="1"/>
          <p:nvPr/>
        </p:nvSpPr>
        <p:spPr>
          <a:xfrm>
            <a:off x="337123" y="1462205"/>
            <a:ext cx="1919694" cy="6463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dirty="0"/>
              <a:t>The deveopment of the Web</a:t>
            </a:r>
            <a:endParaRPr lang="en-HK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3B182F-1BE9-DE75-C752-1C6A22930D6D}"/>
              </a:ext>
            </a:extLst>
          </p:cNvPr>
          <p:cNvSpPr txBox="1"/>
          <p:nvPr/>
        </p:nvSpPr>
        <p:spPr>
          <a:xfrm>
            <a:off x="10902778" y="6181458"/>
            <a:ext cx="1167583" cy="6463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dirty="0"/>
              <a:t>Semantic Units</a:t>
            </a:r>
            <a:endParaRPr lang="en-H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2605C5-01FB-4F01-323D-A8F55661FAC5}"/>
              </a:ext>
            </a:extLst>
          </p:cNvPr>
          <p:cNvSpPr txBox="1"/>
          <p:nvPr/>
        </p:nvSpPr>
        <p:spPr>
          <a:xfrm>
            <a:off x="4565244" y="3025369"/>
            <a:ext cx="1384841" cy="6463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/>
              <a:t>Generations of KGs</a:t>
            </a:r>
            <a:endParaRPr lang="en-HK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14A7B-7E67-49FD-94FF-F1EBF73F01EB}"/>
              </a:ext>
            </a:extLst>
          </p:cNvPr>
          <p:cNvSpPr txBox="1"/>
          <p:nvPr/>
        </p:nvSpPr>
        <p:spPr>
          <a:xfrm>
            <a:off x="394453" y="5187711"/>
            <a:ext cx="114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Web 1.0</a:t>
            </a:r>
            <a:endParaRPr lang="en-HK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2F7D2C-8D9D-7CAA-643C-D1E216935EA9}"/>
              </a:ext>
            </a:extLst>
          </p:cNvPr>
          <p:cNvSpPr txBox="1"/>
          <p:nvPr/>
        </p:nvSpPr>
        <p:spPr>
          <a:xfrm>
            <a:off x="394453" y="3932253"/>
            <a:ext cx="114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Web 2.0</a:t>
            </a:r>
            <a:endParaRPr lang="en-H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B2D20F-AD10-1E94-99C8-C02071523D33}"/>
              </a:ext>
            </a:extLst>
          </p:cNvPr>
          <p:cNvSpPr txBox="1"/>
          <p:nvPr/>
        </p:nvSpPr>
        <p:spPr>
          <a:xfrm>
            <a:off x="394453" y="2676795"/>
            <a:ext cx="114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Web 3.0</a:t>
            </a:r>
            <a:endParaRPr lang="en-HK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8D1923-8BAB-E294-D7C0-A7367772A208}"/>
              </a:ext>
            </a:extLst>
          </p:cNvPr>
          <p:cNvSpPr txBox="1"/>
          <p:nvPr/>
        </p:nvSpPr>
        <p:spPr>
          <a:xfrm>
            <a:off x="2543242" y="6085822"/>
            <a:ext cx="296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Entities/Concepts/Properties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F6BF20-1606-2541-FCBB-959B05EFC19E}"/>
              </a:ext>
            </a:extLst>
          </p:cNvPr>
          <p:cNvSpPr txBox="1"/>
          <p:nvPr/>
        </p:nvSpPr>
        <p:spPr>
          <a:xfrm>
            <a:off x="5835408" y="6085822"/>
            <a:ext cx="18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Events/Processes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F14068-156A-3CF1-B38E-BBD4C6D0B046}"/>
              </a:ext>
            </a:extLst>
          </p:cNvPr>
          <p:cNvSpPr txBox="1"/>
          <p:nvPr/>
        </p:nvSpPr>
        <p:spPr>
          <a:xfrm>
            <a:off x="8057682" y="6085822"/>
            <a:ext cx="231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Intents/Beliefs/Desires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1140F-2B4B-CDAE-D2D4-46C1175CBFD1}"/>
              </a:ext>
            </a:extLst>
          </p:cNvPr>
          <p:cNvSpPr txBox="1"/>
          <p:nvPr/>
        </p:nvSpPr>
        <p:spPr>
          <a:xfrm>
            <a:off x="0" y="6620151"/>
            <a:ext cx="108220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00" dirty="0">
                <a:latin typeface="+mj-lt"/>
              </a:rPr>
              <a:t>Generations of KGs: 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+mj-lt"/>
              </a:rPr>
              <a:t>Xin Luna Dong. Generations of Knowledge Graphs: The crazy ideas and the business impact. 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+mj-lt"/>
              </a:rPr>
              <a:t>VLDB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+mj-lt"/>
              </a:rPr>
              <a:t>, 2023. Invited paper for </a:t>
            </a:r>
            <a:r>
              <a:rPr lang="en-US" sz="1000" b="1" i="0" dirty="0">
                <a:solidFill>
                  <a:srgbClr val="FF0000"/>
                </a:solidFill>
                <a:effectLst/>
                <a:latin typeface="+mj-lt"/>
              </a:rPr>
              <a:t>VLDB Women in Database Research Award.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+mj-lt"/>
              </a:rPr>
              <a:t> [</a:t>
            </a:r>
            <a:r>
              <a:rPr lang="en-US" sz="1000" b="0" i="0" u="sng" dirty="0">
                <a:solidFill>
                  <a:srgbClr val="0000FF"/>
                </a:solidFill>
                <a:effectLst/>
                <a:latin typeface="+mj-lt"/>
                <a:hlinkClick r:id="rId2"/>
              </a:rPr>
              <a:t>Paper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+mj-lt"/>
              </a:rPr>
              <a:t>][</a:t>
            </a:r>
            <a:r>
              <a:rPr lang="en-US" sz="1000" b="0" i="0" u="sng" dirty="0">
                <a:solidFill>
                  <a:srgbClr val="0000FF"/>
                </a:solidFill>
                <a:effectLst/>
                <a:latin typeface="+mj-lt"/>
                <a:hlinkClick r:id="rId3"/>
              </a:rPr>
              <a:t>Talk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+mj-lt"/>
              </a:rPr>
              <a:t>]</a:t>
            </a:r>
            <a:endParaRPr lang="en-HK" sz="1000" dirty="0">
              <a:latin typeface="+mj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4C8F760-8B06-580D-DA68-E1FCE91830F4}"/>
              </a:ext>
            </a:extLst>
          </p:cNvPr>
          <p:cNvSpPr txBox="1"/>
          <p:nvPr/>
        </p:nvSpPr>
        <p:spPr>
          <a:xfrm>
            <a:off x="6112442" y="2886869"/>
            <a:ext cx="609681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Xin Luna Dong. Generations of Knowledge Graphs: The crazy ideas and the business impact. </a:t>
            </a:r>
            <a:r>
              <a:rPr lang="en-US" b="0" i="1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VLDB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, 2023. Invited paper for </a:t>
            </a:r>
            <a:r>
              <a:rPr lang="en-US" sz="1100" b="1" i="0" dirty="0">
                <a:solidFill>
                  <a:srgbClr val="FF0000"/>
                </a:solidFill>
                <a:effectLst/>
                <a:latin typeface="Times" panose="02020603050405020304" pitchFamily="18" charset="0"/>
              </a:rPr>
              <a:t>VLDB Women in Database Research Award.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 [</a:t>
            </a:r>
            <a:r>
              <a:rPr lang="en-US" b="0" i="0" u="sng" dirty="0">
                <a:solidFill>
                  <a:srgbClr val="0000FF"/>
                </a:solidFill>
                <a:effectLst/>
                <a:latin typeface="Times" panose="02020603050405020304" pitchFamily="18" charset="0"/>
                <a:hlinkClick r:id="rId2"/>
              </a:rPr>
              <a:t>Paper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][</a:t>
            </a:r>
            <a:r>
              <a:rPr lang="en-US" b="0" i="0" u="sng" dirty="0">
                <a:solidFill>
                  <a:srgbClr val="0000FF"/>
                </a:solidFill>
                <a:effectLst/>
                <a:latin typeface="Times" panose="02020603050405020304" pitchFamily="18" charset="0"/>
                <a:hlinkClick r:id="rId3"/>
              </a:rPr>
              <a:t>Talk</a:t>
            </a:r>
            <a:r>
              <a:rPr lang="en-US" b="0" i="0" dirty="0">
                <a:solidFill>
                  <a:srgbClr val="000000"/>
                </a:solidFill>
                <a:effectLst/>
                <a:latin typeface="Times" panose="02020603050405020304" pitchFamily="18" charset="0"/>
              </a:rPr>
              <a:t>]</a:t>
            </a:r>
            <a:endParaRPr lang="en-HK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882316-CB2E-3951-E32B-78EB47771427}"/>
              </a:ext>
            </a:extLst>
          </p:cNvPr>
          <p:cNvSpPr txBox="1"/>
          <p:nvPr/>
        </p:nvSpPr>
        <p:spPr>
          <a:xfrm>
            <a:off x="3330371" y="1480270"/>
            <a:ext cx="8374946" cy="83099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HK" sz="2400" dirty="0"/>
              <a:t>In the past years the development of knowledge graph has been largely changed (or revolutionized) by deep learning and NLP</a:t>
            </a:r>
          </a:p>
        </p:txBody>
      </p:sp>
    </p:spTree>
    <p:extLst>
      <p:ext uri="{BB962C8B-B14F-4D97-AF65-F5344CB8AC3E}">
        <p14:creationId xmlns:p14="http://schemas.microsoft.com/office/powerpoint/2010/main" val="2126238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/>
      <p:bldP spid="11" grpId="0"/>
      <p:bldP spid="12" grpId="0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125F-7525-FDD5-EC3A-9E1CAA01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HK" dirty="0"/>
              <a:t>The Three-dimensional Development of Knowledge Graphs in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FDCC9-7DD5-56FA-81A0-DB46FAE6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6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D4F1DD1-F00F-911E-BD1A-4CF0F5EB4F7D}"/>
              </a:ext>
            </a:extLst>
          </p:cNvPr>
          <p:cNvSpPr/>
          <p:nvPr/>
        </p:nvSpPr>
        <p:spPr>
          <a:xfrm>
            <a:off x="1685317" y="5866745"/>
            <a:ext cx="9668483" cy="26197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12C31D7-E37C-738B-0F36-726021F13E2D}"/>
              </a:ext>
            </a:extLst>
          </p:cNvPr>
          <p:cNvSpPr/>
          <p:nvPr/>
        </p:nvSpPr>
        <p:spPr>
          <a:xfrm rot="19544364">
            <a:off x="1816007" y="4624159"/>
            <a:ext cx="3239899" cy="261971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19DE4FB-53AA-1DB2-E7DB-254A38B37D88}"/>
              </a:ext>
            </a:extLst>
          </p:cNvPr>
          <p:cNvSpPr/>
          <p:nvPr/>
        </p:nvSpPr>
        <p:spPr>
          <a:xfrm rot="16200000">
            <a:off x="-302126" y="3814323"/>
            <a:ext cx="3519926" cy="26197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EA89F-DBC8-F17B-27D1-044355E08A2D}"/>
              </a:ext>
            </a:extLst>
          </p:cNvPr>
          <p:cNvSpPr txBox="1"/>
          <p:nvPr/>
        </p:nvSpPr>
        <p:spPr>
          <a:xfrm>
            <a:off x="1515725" y="4649984"/>
            <a:ext cx="176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FF0000"/>
                </a:solidFill>
              </a:rPr>
              <a:t>G#1: Entity-Based KGs</a:t>
            </a:r>
            <a:endParaRPr lang="en-HK" dirty="0">
              <a:solidFill>
                <a:srgbClr val="FF0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110796-785D-D88F-7CE3-3FB8CC116772}"/>
              </a:ext>
            </a:extLst>
          </p:cNvPr>
          <p:cNvSpPr txBox="1"/>
          <p:nvPr/>
        </p:nvSpPr>
        <p:spPr>
          <a:xfrm>
            <a:off x="2474310" y="4055131"/>
            <a:ext cx="14904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G#2: Text-Rich </a:t>
            </a:r>
            <a:r>
              <a:rPr lang="en-US" dirty="0"/>
              <a:t>KGs</a:t>
            </a:r>
            <a:endParaRPr lang="en-H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6B047C-E501-D927-B892-F89C8CACD5B6}"/>
              </a:ext>
            </a:extLst>
          </p:cNvPr>
          <p:cNvSpPr txBox="1"/>
          <p:nvPr/>
        </p:nvSpPr>
        <p:spPr>
          <a:xfrm>
            <a:off x="3330371" y="3417718"/>
            <a:ext cx="1384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G#3: </a:t>
            </a:r>
            <a:r>
              <a:rPr lang="en" dirty="0">
                <a:sym typeface="Optimistic Display"/>
              </a:rPr>
              <a:t>Dual Neural KGs </a:t>
            </a:r>
            <a:endParaRPr lang="en-H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868A12-0C0B-0CC7-F0D5-4BAA57403902}"/>
              </a:ext>
            </a:extLst>
          </p:cNvPr>
          <p:cNvSpPr txBox="1"/>
          <p:nvPr/>
        </p:nvSpPr>
        <p:spPr>
          <a:xfrm>
            <a:off x="337123" y="1462205"/>
            <a:ext cx="1919694" cy="6463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dirty="0"/>
              <a:t>The deveopment of the Web</a:t>
            </a:r>
            <a:endParaRPr lang="en-HK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3B182F-1BE9-DE75-C752-1C6A22930D6D}"/>
              </a:ext>
            </a:extLst>
          </p:cNvPr>
          <p:cNvSpPr txBox="1"/>
          <p:nvPr/>
        </p:nvSpPr>
        <p:spPr>
          <a:xfrm>
            <a:off x="10902778" y="6181458"/>
            <a:ext cx="1167583" cy="6463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dirty="0"/>
              <a:t>Semantic Units</a:t>
            </a:r>
            <a:endParaRPr lang="en-H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2605C5-01FB-4F01-323D-A8F55661FAC5}"/>
              </a:ext>
            </a:extLst>
          </p:cNvPr>
          <p:cNvSpPr txBox="1"/>
          <p:nvPr/>
        </p:nvSpPr>
        <p:spPr>
          <a:xfrm>
            <a:off x="4565244" y="3025369"/>
            <a:ext cx="1384841" cy="6463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/>
              <a:t>Generations of KGs</a:t>
            </a:r>
            <a:endParaRPr lang="en-HK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14A7B-7E67-49FD-94FF-F1EBF73F01EB}"/>
              </a:ext>
            </a:extLst>
          </p:cNvPr>
          <p:cNvSpPr txBox="1"/>
          <p:nvPr/>
        </p:nvSpPr>
        <p:spPr>
          <a:xfrm>
            <a:off x="394453" y="5187711"/>
            <a:ext cx="114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Web 1.0</a:t>
            </a:r>
            <a:endParaRPr lang="en-HK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2F7D2C-8D9D-7CAA-643C-D1E216935EA9}"/>
              </a:ext>
            </a:extLst>
          </p:cNvPr>
          <p:cNvSpPr txBox="1"/>
          <p:nvPr/>
        </p:nvSpPr>
        <p:spPr>
          <a:xfrm>
            <a:off x="394453" y="3932253"/>
            <a:ext cx="114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Web 2.0</a:t>
            </a:r>
            <a:endParaRPr lang="en-H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B2D20F-AD10-1E94-99C8-C02071523D33}"/>
              </a:ext>
            </a:extLst>
          </p:cNvPr>
          <p:cNvSpPr txBox="1"/>
          <p:nvPr/>
        </p:nvSpPr>
        <p:spPr>
          <a:xfrm>
            <a:off x="394453" y="2676795"/>
            <a:ext cx="114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Web 3.0</a:t>
            </a:r>
            <a:endParaRPr lang="en-HK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8D1923-8BAB-E294-D7C0-A7367772A208}"/>
              </a:ext>
            </a:extLst>
          </p:cNvPr>
          <p:cNvSpPr txBox="1"/>
          <p:nvPr/>
        </p:nvSpPr>
        <p:spPr>
          <a:xfrm>
            <a:off x="2543242" y="6085822"/>
            <a:ext cx="296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rgbClr val="FF0000"/>
                </a:solidFill>
              </a:rPr>
              <a:t>Entities/Concepts/Properties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F6BF20-1606-2541-FCBB-959B05EFC19E}"/>
              </a:ext>
            </a:extLst>
          </p:cNvPr>
          <p:cNvSpPr txBox="1"/>
          <p:nvPr/>
        </p:nvSpPr>
        <p:spPr>
          <a:xfrm>
            <a:off x="5835408" y="6085822"/>
            <a:ext cx="18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Events/Processes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F14068-156A-3CF1-B38E-BBD4C6D0B046}"/>
              </a:ext>
            </a:extLst>
          </p:cNvPr>
          <p:cNvSpPr txBox="1"/>
          <p:nvPr/>
        </p:nvSpPr>
        <p:spPr>
          <a:xfrm>
            <a:off x="8057682" y="6085822"/>
            <a:ext cx="231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Intents/Beliefs/Desires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1140F-2B4B-CDAE-D2D4-46C1175CBFD1}"/>
              </a:ext>
            </a:extLst>
          </p:cNvPr>
          <p:cNvSpPr txBox="1"/>
          <p:nvPr/>
        </p:nvSpPr>
        <p:spPr>
          <a:xfrm>
            <a:off x="0" y="6620151"/>
            <a:ext cx="10822022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1000" dirty="0">
                <a:latin typeface="+mj-lt"/>
              </a:rPr>
              <a:t>Generations of KGs: 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+mj-lt"/>
              </a:rPr>
              <a:t>Xin Luna Dong. Generations of Knowledge Graphs: The crazy ideas and the business impact. </a:t>
            </a:r>
            <a:r>
              <a:rPr lang="en-US" sz="1000" b="0" i="1" dirty="0">
                <a:solidFill>
                  <a:srgbClr val="000000"/>
                </a:solidFill>
                <a:effectLst/>
                <a:latin typeface="+mj-lt"/>
              </a:rPr>
              <a:t>VLDB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+mj-lt"/>
              </a:rPr>
              <a:t>, 2023. Invited paper for </a:t>
            </a:r>
            <a:r>
              <a:rPr lang="en-US" sz="1000" b="1" i="0" dirty="0">
                <a:solidFill>
                  <a:srgbClr val="FF0000"/>
                </a:solidFill>
                <a:effectLst/>
                <a:latin typeface="+mj-lt"/>
              </a:rPr>
              <a:t>VLDB Women in Database Research Award.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+mj-lt"/>
              </a:rPr>
              <a:t> [</a:t>
            </a:r>
            <a:r>
              <a:rPr lang="en-US" sz="1000" b="0" i="0" u="sng" dirty="0">
                <a:solidFill>
                  <a:srgbClr val="0000FF"/>
                </a:solidFill>
                <a:effectLst/>
                <a:latin typeface="+mj-lt"/>
                <a:hlinkClick r:id="rId2"/>
              </a:rPr>
              <a:t>Paper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+mj-lt"/>
              </a:rPr>
              <a:t>][</a:t>
            </a:r>
            <a:r>
              <a:rPr lang="en-US" sz="1000" b="0" i="0" u="sng" dirty="0">
                <a:solidFill>
                  <a:srgbClr val="0000FF"/>
                </a:solidFill>
                <a:effectLst/>
                <a:latin typeface="+mj-lt"/>
                <a:hlinkClick r:id="rId3"/>
              </a:rPr>
              <a:t>Talk</a:t>
            </a:r>
            <a:r>
              <a:rPr lang="en-US" sz="1000" b="0" i="0" dirty="0">
                <a:solidFill>
                  <a:srgbClr val="000000"/>
                </a:solidFill>
                <a:effectLst/>
                <a:latin typeface="+mj-lt"/>
              </a:rPr>
              <a:t>]</a:t>
            </a:r>
            <a:endParaRPr lang="en-HK" sz="1000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E26491-0B12-1EAE-B18A-FE713810DE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4310" y="2125078"/>
            <a:ext cx="3956035" cy="256947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ADB0D6-41F1-D571-76BE-EFD62DAF68DA}"/>
              </a:ext>
            </a:extLst>
          </p:cNvPr>
          <p:cNvSpPr txBox="1"/>
          <p:nvPr/>
        </p:nvSpPr>
        <p:spPr>
          <a:xfrm>
            <a:off x="6611945" y="1894502"/>
            <a:ext cx="5458416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Many large-scale knowledge graphs about </a:t>
            </a:r>
            <a:r>
              <a:rPr lang="en-US" sz="2000" dirty="0">
                <a:solidFill>
                  <a:srgbClr val="FF0000"/>
                </a:solidFill>
              </a:rPr>
              <a:t>entities</a:t>
            </a:r>
            <a:r>
              <a:rPr lang="en-US" sz="2000" dirty="0"/>
              <a:t> and their </a:t>
            </a:r>
            <a:r>
              <a:rPr lang="en-US" sz="2000" dirty="0">
                <a:solidFill>
                  <a:srgbClr val="FF0000"/>
                </a:solidFill>
              </a:rPr>
              <a:t>attributes</a:t>
            </a:r>
            <a:r>
              <a:rPr lang="en-US" sz="2000" dirty="0"/>
              <a:t> (property-of) and </a:t>
            </a:r>
            <a:r>
              <a:rPr lang="en-US" sz="2000" dirty="0">
                <a:solidFill>
                  <a:srgbClr val="FF0000"/>
                </a:solidFill>
              </a:rPr>
              <a:t>relations</a:t>
            </a:r>
            <a:r>
              <a:rPr lang="en-US" sz="2000" dirty="0"/>
              <a:t> (thousands of different predicates) have been developed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B050"/>
                </a:solidFill>
              </a:rPr>
              <a:t>Millions</a:t>
            </a:r>
            <a:r>
              <a:rPr lang="en-US" altLang="zh-CN" sz="2000" dirty="0"/>
              <a:t> of entities and concepts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B050"/>
                </a:solidFill>
              </a:rPr>
              <a:t>Billions</a:t>
            </a:r>
            <a:r>
              <a:rPr lang="en-US" sz="2000" dirty="0"/>
              <a:t> of relationships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They belong to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Generation #1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Web 1.0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Entity based knowledge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EF81D6D8-E717-85E9-A040-8B6F14368693}"/>
              </a:ext>
            </a:extLst>
          </p:cNvPr>
          <p:cNvSpPr/>
          <p:nvPr/>
        </p:nvSpPr>
        <p:spPr>
          <a:xfrm>
            <a:off x="1428993" y="4520662"/>
            <a:ext cx="1445532" cy="95311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9841390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125F-7525-FDD5-EC3A-9E1CAA01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HK" dirty="0"/>
              <a:t>The Three-dimensional Development of Knowledge Graphs in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FDCC9-7DD5-56FA-81A0-DB46FAE6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7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D4F1DD1-F00F-911E-BD1A-4CF0F5EB4F7D}"/>
              </a:ext>
            </a:extLst>
          </p:cNvPr>
          <p:cNvSpPr/>
          <p:nvPr/>
        </p:nvSpPr>
        <p:spPr>
          <a:xfrm>
            <a:off x="1685317" y="5866745"/>
            <a:ext cx="9668483" cy="26197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12C31D7-E37C-738B-0F36-726021F13E2D}"/>
              </a:ext>
            </a:extLst>
          </p:cNvPr>
          <p:cNvSpPr/>
          <p:nvPr/>
        </p:nvSpPr>
        <p:spPr>
          <a:xfrm rot="19544364">
            <a:off x="1816007" y="4624159"/>
            <a:ext cx="3239899" cy="261971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19DE4FB-53AA-1DB2-E7DB-254A38B37D88}"/>
              </a:ext>
            </a:extLst>
          </p:cNvPr>
          <p:cNvSpPr/>
          <p:nvPr/>
        </p:nvSpPr>
        <p:spPr>
          <a:xfrm rot="16200000">
            <a:off x="-302126" y="3814323"/>
            <a:ext cx="3519926" cy="26197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EA89F-DBC8-F17B-27D1-044355E08A2D}"/>
              </a:ext>
            </a:extLst>
          </p:cNvPr>
          <p:cNvSpPr txBox="1"/>
          <p:nvPr/>
        </p:nvSpPr>
        <p:spPr>
          <a:xfrm>
            <a:off x="1515725" y="4649984"/>
            <a:ext cx="176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G#1: Entity-Based KGs</a:t>
            </a:r>
            <a:endParaRPr lang="en-H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110796-785D-D88F-7CE3-3FB8CC116772}"/>
              </a:ext>
            </a:extLst>
          </p:cNvPr>
          <p:cNvSpPr txBox="1"/>
          <p:nvPr/>
        </p:nvSpPr>
        <p:spPr>
          <a:xfrm>
            <a:off x="2474310" y="4055131"/>
            <a:ext cx="14904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FF0000"/>
                </a:solidFill>
              </a:rPr>
              <a:t>G#2: Text-Rich </a:t>
            </a:r>
            <a:r>
              <a:rPr lang="en-US" dirty="0">
                <a:solidFill>
                  <a:srgbClr val="FF0000"/>
                </a:solidFill>
              </a:rPr>
              <a:t>KGs</a:t>
            </a:r>
            <a:endParaRPr lang="en-HK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6B047C-E501-D927-B892-F89C8CACD5B6}"/>
              </a:ext>
            </a:extLst>
          </p:cNvPr>
          <p:cNvSpPr txBox="1"/>
          <p:nvPr/>
        </p:nvSpPr>
        <p:spPr>
          <a:xfrm>
            <a:off x="3330371" y="3417718"/>
            <a:ext cx="1384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G#3: </a:t>
            </a:r>
            <a:r>
              <a:rPr lang="en" dirty="0">
                <a:sym typeface="Optimistic Display"/>
              </a:rPr>
              <a:t>Dual Neural KGs </a:t>
            </a:r>
            <a:endParaRPr lang="en-H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868A12-0C0B-0CC7-F0D5-4BAA57403902}"/>
              </a:ext>
            </a:extLst>
          </p:cNvPr>
          <p:cNvSpPr txBox="1"/>
          <p:nvPr/>
        </p:nvSpPr>
        <p:spPr>
          <a:xfrm>
            <a:off x="337123" y="1462205"/>
            <a:ext cx="1919694" cy="6463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dirty="0"/>
              <a:t>The deveopment of the Web</a:t>
            </a:r>
            <a:endParaRPr lang="en-HK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3B182F-1BE9-DE75-C752-1C6A22930D6D}"/>
              </a:ext>
            </a:extLst>
          </p:cNvPr>
          <p:cNvSpPr txBox="1"/>
          <p:nvPr/>
        </p:nvSpPr>
        <p:spPr>
          <a:xfrm>
            <a:off x="10902778" y="6181458"/>
            <a:ext cx="1167583" cy="6463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dirty="0"/>
              <a:t>Semantic Units</a:t>
            </a:r>
            <a:endParaRPr lang="en-H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2605C5-01FB-4F01-323D-A8F55661FAC5}"/>
              </a:ext>
            </a:extLst>
          </p:cNvPr>
          <p:cNvSpPr txBox="1"/>
          <p:nvPr/>
        </p:nvSpPr>
        <p:spPr>
          <a:xfrm>
            <a:off x="4565244" y="3025369"/>
            <a:ext cx="1384841" cy="6463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/>
              <a:t>Generations of KGs</a:t>
            </a:r>
            <a:endParaRPr lang="en-HK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14A7B-7E67-49FD-94FF-F1EBF73F01EB}"/>
              </a:ext>
            </a:extLst>
          </p:cNvPr>
          <p:cNvSpPr txBox="1"/>
          <p:nvPr/>
        </p:nvSpPr>
        <p:spPr>
          <a:xfrm>
            <a:off x="394453" y="5187711"/>
            <a:ext cx="114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Web 1.0</a:t>
            </a:r>
            <a:endParaRPr lang="en-HK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2F7D2C-8D9D-7CAA-643C-D1E216935EA9}"/>
              </a:ext>
            </a:extLst>
          </p:cNvPr>
          <p:cNvSpPr txBox="1"/>
          <p:nvPr/>
        </p:nvSpPr>
        <p:spPr>
          <a:xfrm>
            <a:off x="394453" y="3932253"/>
            <a:ext cx="114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Web 2.0</a:t>
            </a:r>
            <a:endParaRPr lang="en-H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B2D20F-AD10-1E94-99C8-C02071523D33}"/>
              </a:ext>
            </a:extLst>
          </p:cNvPr>
          <p:cNvSpPr txBox="1"/>
          <p:nvPr/>
        </p:nvSpPr>
        <p:spPr>
          <a:xfrm>
            <a:off x="394453" y="2676795"/>
            <a:ext cx="114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Web 3.0</a:t>
            </a:r>
            <a:endParaRPr lang="en-HK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8D1923-8BAB-E294-D7C0-A7367772A208}"/>
              </a:ext>
            </a:extLst>
          </p:cNvPr>
          <p:cNvSpPr txBox="1"/>
          <p:nvPr/>
        </p:nvSpPr>
        <p:spPr>
          <a:xfrm>
            <a:off x="2543242" y="6085822"/>
            <a:ext cx="296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rgbClr val="FF0000"/>
                </a:solidFill>
              </a:rPr>
              <a:t>Entities/Concepts/Properties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F6BF20-1606-2541-FCBB-959B05EFC19E}"/>
              </a:ext>
            </a:extLst>
          </p:cNvPr>
          <p:cNvSpPr txBox="1"/>
          <p:nvPr/>
        </p:nvSpPr>
        <p:spPr>
          <a:xfrm>
            <a:off x="5835408" y="6085822"/>
            <a:ext cx="18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rgbClr val="FF0000"/>
                </a:solidFill>
              </a:rPr>
              <a:t>Events/Processes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F14068-156A-3CF1-B38E-BBD4C6D0B046}"/>
              </a:ext>
            </a:extLst>
          </p:cNvPr>
          <p:cNvSpPr txBox="1"/>
          <p:nvPr/>
        </p:nvSpPr>
        <p:spPr>
          <a:xfrm>
            <a:off x="8057682" y="6085822"/>
            <a:ext cx="231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/>
              <a:t>Intents/Beliefs/Desires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1140F-2B4B-CDAE-D2D4-46C1175CBFD1}"/>
              </a:ext>
            </a:extLst>
          </p:cNvPr>
          <p:cNvSpPr txBox="1"/>
          <p:nvPr/>
        </p:nvSpPr>
        <p:spPr>
          <a:xfrm>
            <a:off x="0" y="6327945"/>
            <a:ext cx="1082202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800" dirty="0">
                <a:solidFill>
                  <a:srgbClr val="000000"/>
                </a:solidFill>
                <a:latin typeface="+mj-lt"/>
              </a:rPr>
              <a:t>Nasser </a:t>
            </a:r>
            <a:r>
              <a:rPr lang="en-US" sz="800" dirty="0" err="1">
                <a:solidFill>
                  <a:srgbClr val="000000"/>
                </a:solidFill>
                <a:latin typeface="+mj-lt"/>
              </a:rPr>
              <a:t>Zalmout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, </a:t>
            </a:r>
            <a:r>
              <a:rPr lang="en-US" sz="800" dirty="0" err="1">
                <a:solidFill>
                  <a:srgbClr val="000000"/>
                </a:solidFill>
                <a:latin typeface="+mj-lt"/>
              </a:rPr>
              <a:t>Chenwei</a:t>
            </a:r>
            <a:r>
              <a:rPr lang="en-US" sz="800" dirty="0">
                <a:solidFill>
                  <a:srgbClr val="000000"/>
                </a:solidFill>
                <a:latin typeface="+mj-lt"/>
              </a:rPr>
              <a:t> Zhang, Xian Li, Yan Liang, Xin Luna Dong. All you need to know to build a product knowledge graph. Tutorial in KDD'2021.</a:t>
            </a:r>
          </a:p>
          <a:p>
            <a:r>
              <a:rPr lang="en-HK" sz="800" dirty="0">
                <a:latin typeface="+mj-lt"/>
              </a:rPr>
              <a:t>Hongming Zhang, Xin Liu, </a:t>
            </a:r>
            <a:r>
              <a:rPr lang="en-HK" sz="800" dirty="0" err="1">
                <a:latin typeface="+mj-lt"/>
              </a:rPr>
              <a:t>Haojie</a:t>
            </a:r>
            <a:r>
              <a:rPr lang="en-HK" sz="800" dirty="0">
                <a:latin typeface="+mj-lt"/>
              </a:rPr>
              <a:t> Pan, Haowen Ke, Jiefu Ou, Tianqing Fang, Yangqiu Song: ASER: Towards large-scale commonsense knowledge acquisition via higher-order </a:t>
            </a:r>
            <a:r>
              <a:rPr lang="en-HK" sz="800" dirty="0" err="1">
                <a:latin typeface="+mj-lt"/>
              </a:rPr>
              <a:t>selectional</a:t>
            </a:r>
            <a:r>
              <a:rPr lang="en-HK" sz="800" dirty="0">
                <a:latin typeface="+mj-lt"/>
              </a:rPr>
              <a:t> preference over eventualities. </a:t>
            </a:r>
            <a:r>
              <a:rPr lang="en-HK" sz="800" dirty="0" err="1">
                <a:latin typeface="+mj-lt"/>
              </a:rPr>
              <a:t>Artif</a:t>
            </a:r>
            <a:r>
              <a:rPr lang="en-HK" sz="800" dirty="0">
                <a:latin typeface="+mj-lt"/>
              </a:rPr>
              <a:t>. </a:t>
            </a:r>
            <a:r>
              <a:rPr lang="en-HK" sz="800" dirty="0" err="1">
                <a:latin typeface="+mj-lt"/>
              </a:rPr>
              <a:t>Intell</a:t>
            </a:r>
            <a:r>
              <a:rPr lang="en-HK" sz="800" dirty="0">
                <a:latin typeface="+mj-lt"/>
              </a:rPr>
              <a:t>. 309: </a:t>
            </a:r>
            <a:r>
              <a:rPr lang="en-HK" sz="800" dirty="0">
                <a:solidFill>
                  <a:srgbClr val="000000"/>
                </a:solidFill>
                <a:latin typeface="+mj-lt"/>
              </a:rPr>
              <a:t>103740 (2022)</a:t>
            </a:r>
          </a:p>
          <a:p>
            <a:r>
              <a:rPr lang="en-HK" sz="800" dirty="0" err="1">
                <a:solidFill>
                  <a:srgbClr val="000000"/>
                </a:solidFill>
                <a:latin typeface="+mj-lt"/>
              </a:rPr>
              <a:t>Niket</a:t>
            </a:r>
            <a:r>
              <a:rPr lang="en-HK" sz="800" dirty="0">
                <a:solidFill>
                  <a:srgbClr val="000000"/>
                </a:solidFill>
                <a:latin typeface="+mj-lt"/>
              </a:rPr>
              <a:t> Tandon, Gerard de Melo, </a:t>
            </a:r>
            <a:r>
              <a:rPr lang="en-HK" sz="800" dirty="0" err="1">
                <a:solidFill>
                  <a:srgbClr val="000000"/>
                </a:solidFill>
                <a:latin typeface="+mj-lt"/>
              </a:rPr>
              <a:t>Abir</a:t>
            </a:r>
            <a:r>
              <a:rPr lang="en-HK" sz="800" dirty="0">
                <a:solidFill>
                  <a:srgbClr val="000000"/>
                </a:solidFill>
                <a:latin typeface="+mj-lt"/>
              </a:rPr>
              <a:t> De, Gerhard </a:t>
            </a:r>
            <a:r>
              <a:rPr lang="en-HK" sz="800" dirty="0" err="1">
                <a:solidFill>
                  <a:srgbClr val="000000"/>
                </a:solidFill>
                <a:latin typeface="+mj-lt"/>
              </a:rPr>
              <a:t>Weikum</a:t>
            </a:r>
            <a:r>
              <a:rPr lang="en-HK" sz="800" dirty="0">
                <a:solidFill>
                  <a:srgbClr val="000000"/>
                </a:solidFill>
                <a:latin typeface="+mj-lt"/>
              </a:rPr>
              <a:t>: </a:t>
            </a:r>
            <a:r>
              <a:rPr lang="en-HK" sz="800" dirty="0" err="1">
                <a:solidFill>
                  <a:srgbClr val="000000"/>
                </a:solidFill>
                <a:latin typeface="+mj-lt"/>
              </a:rPr>
              <a:t>Knowlywood</a:t>
            </a:r>
            <a:r>
              <a:rPr lang="en-HK" sz="800" dirty="0">
                <a:solidFill>
                  <a:srgbClr val="000000"/>
                </a:solidFill>
                <a:latin typeface="+mj-lt"/>
              </a:rPr>
              <a:t>: Mining Activity Knowledge From Hollywood Narratives. CIKM 2015: 223-232</a:t>
            </a:r>
          </a:p>
          <a:p>
            <a:r>
              <a:rPr lang="en-HK" sz="800" dirty="0">
                <a:solidFill>
                  <a:srgbClr val="000000"/>
                </a:solidFill>
                <a:latin typeface="+mj-lt"/>
              </a:rPr>
              <a:t>Liu, Hugo, and Push Singh. "</a:t>
            </a:r>
            <a:r>
              <a:rPr lang="en-HK" sz="800" dirty="0" err="1">
                <a:solidFill>
                  <a:srgbClr val="000000"/>
                </a:solidFill>
                <a:latin typeface="+mj-lt"/>
              </a:rPr>
              <a:t>ConceptNet</a:t>
            </a:r>
            <a:r>
              <a:rPr lang="en-HK" sz="800" dirty="0">
                <a:solidFill>
                  <a:srgbClr val="000000"/>
                </a:solidFill>
                <a:latin typeface="+mj-lt"/>
              </a:rPr>
              <a:t>—a practical commonsense reasoning tool-kit." BT technology journal 22.4 (2004): 211-226.</a:t>
            </a:r>
            <a:endParaRPr lang="en-HK" sz="800" dirty="0">
              <a:latin typeface="+mj-lt"/>
            </a:endParaRPr>
          </a:p>
        </p:txBody>
      </p:sp>
      <p:sp>
        <p:nvSpPr>
          <p:cNvPr id="14" name="AutoShape 3">
            <a:extLst>
              <a:ext uri="{FF2B5EF4-FFF2-40B4-BE49-F238E27FC236}">
                <a16:creationId xmlns:a16="http://schemas.microsoft.com/office/drawing/2014/main" id="{702AEF3E-9D8D-2AF2-AE54-1E15D9CEB3DE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5160963" y="2009775"/>
            <a:ext cx="1471612" cy="1036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HK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C82A66E-74E7-1C7B-523D-4579C063B629}"/>
              </a:ext>
            </a:extLst>
          </p:cNvPr>
          <p:cNvGrpSpPr/>
          <p:nvPr/>
        </p:nvGrpSpPr>
        <p:grpSpPr>
          <a:xfrm>
            <a:off x="3554104" y="1384110"/>
            <a:ext cx="2633239" cy="2983538"/>
            <a:chOff x="3555172" y="2008981"/>
            <a:chExt cx="2633239" cy="2983538"/>
          </a:xfrm>
        </p:grpSpPr>
        <p:pic>
          <p:nvPicPr>
            <p:cNvPr id="3" name="Google Shape;567;p50">
              <a:extLst>
                <a:ext uri="{FF2B5EF4-FFF2-40B4-BE49-F238E27FC236}">
                  <a16:creationId xmlns:a16="http://schemas.microsoft.com/office/drawing/2014/main" id="{335D426E-1F81-27EA-F54A-0F2FFC83C2FE}"/>
                </a:ext>
              </a:extLst>
            </p:cNvPr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3658856" y="3046127"/>
              <a:ext cx="2503809" cy="194639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" name="Picture 2" descr="Amazon Logo, symbol, meaning, history, PNG, brand">
              <a:extLst>
                <a:ext uri="{FF2B5EF4-FFF2-40B4-BE49-F238E27FC236}">
                  <a16:creationId xmlns:a16="http://schemas.microsoft.com/office/drawing/2014/main" id="{8B514480-AB47-C546-7164-6460BA08216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55172" y="2337735"/>
              <a:ext cx="1085056" cy="6103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Picture 5">
              <a:extLst>
                <a:ext uri="{FF2B5EF4-FFF2-40B4-BE49-F238E27FC236}">
                  <a16:creationId xmlns:a16="http://schemas.microsoft.com/office/drawing/2014/main" id="{01B7D2DA-4EB5-C23C-5E82-D99B134E7BC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5212" y="2008981"/>
              <a:ext cx="1473199" cy="10382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7" name="Google Shape;173;p23">
            <a:extLst>
              <a:ext uri="{FF2B5EF4-FFF2-40B4-BE49-F238E27FC236}">
                <a16:creationId xmlns:a16="http://schemas.microsoft.com/office/drawing/2014/main" id="{907025E2-92FC-0D4F-478A-AC071A01F315}"/>
              </a:ext>
            </a:extLst>
          </p:cNvPr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403405" y="1401268"/>
            <a:ext cx="2415385" cy="6705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1DE8F35-9B67-78E9-1FA7-5CFEC28C5BA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98092" y="1454298"/>
            <a:ext cx="1655461" cy="654238"/>
          </a:xfrm>
          <a:prstGeom prst="rect">
            <a:avLst/>
          </a:prstGeom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B2F2D4D0-425B-2FE8-4DC3-6255BA4878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48987" y="2192699"/>
            <a:ext cx="2843013" cy="17025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BD09DC1D-EF8C-651E-11D4-BE49A41D4F1D}"/>
              </a:ext>
            </a:extLst>
          </p:cNvPr>
          <p:cNvSpPr txBox="1"/>
          <p:nvPr/>
        </p:nvSpPr>
        <p:spPr>
          <a:xfrm>
            <a:off x="3583169" y="4490107"/>
            <a:ext cx="28554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Product Graph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Generation #2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Web 1.0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Entity </a:t>
            </a:r>
            <a:r>
              <a:rPr lang="en-HK" dirty="0"/>
              <a:t>(product)</a:t>
            </a:r>
            <a:r>
              <a:rPr lang="en-US" dirty="0"/>
              <a:t> based knowledge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1DF6944-8197-1359-752A-2B36D3ED3744}"/>
              </a:ext>
            </a:extLst>
          </p:cNvPr>
          <p:cNvSpPr txBox="1"/>
          <p:nvPr/>
        </p:nvSpPr>
        <p:spPr>
          <a:xfrm>
            <a:off x="6438636" y="4492159"/>
            <a:ext cx="323809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ASER/</a:t>
            </a:r>
            <a:r>
              <a:rPr lang="en-US" dirty="0" err="1"/>
              <a:t>Knowlywood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Generation #2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Web 1.0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Event based knowledge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78EA5F8-B200-4DEB-B7E7-6469CF027C25}"/>
              </a:ext>
            </a:extLst>
          </p:cNvPr>
          <p:cNvSpPr txBox="1"/>
          <p:nvPr/>
        </p:nvSpPr>
        <p:spPr>
          <a:xfrm>
            <a:off x="9223765" y="4496231"/>
            <a:ext cx="304997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ConceptNet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Generation #2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Web 1.0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Entity and event based knowledge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B6DF5063-9F9C-9850-53EF-EDEED6667F9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11905" y="2395096"/>
            <a:ext cx="2897228" cy="1569620"/>
          </a:xfrm>
          <a:prstGeom prst="rect">
            <a:avLst/>
          </a:prstGeom>
        </p:spPr>
      </p:pic>
      <p:sp>
        <p:nvSpPr>
          <p:cNvPr id="13" name="Oval 12">
            <a:extLst>
              <a:ext uri="{FF2B5EF4-FFF2-40B4-BE49-F238E27FC236}">
                <a16:creationId xmlns:a16="http://schemas.microsoft.com/office/drawing/2014/main" id="{2C909E11-2AC7-EBA0-A647-99445E484687}"/>
              </a:ext>
            </a:extLst>
          </p:cNvPr>
          <p:cNvSpPr/>
          <p:nvPr/>
        </p:nvSpPr>
        <p:spPr>
          <a:xfrm>
            <a:off x="2318341" y="3929517"/>
            <a:ext cx="1458084" cy="85170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</p:spTree>
    <p:extLst>
      <p:ext uri="{BB962C8B-B14F-4D97-AF65-F5344CB8AC3E}">
        <p14:creationId xmlns:p14="http://schemas.microsoft.com/office/powerpoint/2010/main" val="177955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6" grpId="0"/>
      <p:bldP spid="3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125F-7525-FDD5-EC3A-9E1CAA01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HK" dirty="0"/>
              <a:t>The Three-dimensional Development of Knowledge Graphs in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FDCC9-7DD5-56FA-81A0-DB46FAE6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8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D4F1DD1-F00F-911E-BD1A-4CF0F5EB4F7D}"/>
              </a:ext>
            </a:extLst>
          </p:cNvPr>
          <p:cNvSpPr/>
          <p:nvPr/>
        </p:nvSpPr>
        <p:spPr>
          <a:xfrm>
            <a:off x="1685317" y="5866745"/>
            <a:ext cx="9668483" cy="26197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12C31D7-E37C-738B-0F36-726021F13E2D}"/>
              </a:ext>
            </a:extLst>
          </p:cNvPr>
          <p:cNvSpPr/>
          <p:nvPr/>
        </p:nvSpPr>
        <p:spPr>
          <a:xfrm rot="19544364">
            <a:off x="1816007" y="4624159"/>
            <a:ext cx="3239899" cy="261971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19DE4FB-53AA-1DB2-E7DB-254A38B37D88}"/>
              </a:ext>
            </a:extLst>
          </p:cNvPr>
          <p:cNvSpPr/>
          <p:nvPr/>
        </p:nvSpPr>
        <p:spPr>
          <a:xfrm rot="16200000">
            <a:off x="-302126" y="3814323"/>
            <a:ext cx="3519926" cy="26197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EA89F-DBC8-F17B-27D1-044355E08A2D}"/>
              </a:ext>
            </a:extLst>
          </p:cNvPr>
          <p:cNvSpPr txBox="1"/>
          <p:nvPr/>
        </p:nvSpPr>
        <p:spPr>
          <a:xfrm>
            <a:off x="1515725" y="4649984"/>
            <a:ext cx="176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G#1: Entity-Based KGs</a:t>
            </a:r>
            <a:endParaRPr lang="en-H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110796-785D-D88F-7CE3-3FB8CC116772}"/>
              </a:ext>
            </a:extLst>
          </p:cNvPr>
          <p:cNvSpPr txBox="1"/>
          <p:nvPr/>
        </p:nvSpPr>
        <p:spPr>
          <a:xfrm>
            <a:off x="2474310" y="4055131"/>
            <a:ext cx="14904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G#2: Text-Rich </a:t>
            </a:r>
            <a:r>
              <a:rPr lang="en-US" dirty="0"/>
              <a:t>KGs</a:t>
            </a:r>
            <a:endParaRPr lang="en-HK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6B047C-E501-D927-B892-F89C8CACD5B6}"/>
              </a:ext>
            </a:extLst>
          </p:cNvPr>
          <p:cNvSpPr txBox="1"/>
          <p:nvPr/>
        </p:nvSpPr>
        <p:spPr>
          <a:xfrm>
            <a:off x="3330371" y="3417718"/>
            <a:ext cx="1384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FF0000"/>
                </a:solidFill>
              </a:rPr>
              <a:t>G#3: </a:t>
            </a:r>
            <a:r>
              <a:rPr lang="en" dirty="0">
                <a:solidFill>
                  <a:srgbClr val="FF0000"/>
                </a:solidFill>
                <a:sym typeface="Optimistic Display"/>
              </a:rPr>
              <a:t>Dual Neural KGs </a:t>
            </a:r>
            <a:endParaRPr lang="en-HK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868A12-0C0B-0CC7-F0D5-4BAA57403902}"/>
              </a:ext>
            </a:extLst>
          </p:cNvPr>
          <p:cNvSpPr txBox="1"/>
          <p:nvPr/>
        </p:nvSpPr>
        <p:spPr>
          <a:xfrm>
            <a:off x="337123" y="1462205"/>
            <a:ext cx="1919694" cy="6463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dirty="0"/>
              <a:t>The deveopment of the Web</a:t>
            </a:r>
            <a:endParaRPr lang="en-HK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3B182F-1BE9-DE75-C752-1C6A22930D6D}"/>
              </a:ext>
            </a:extLst>
          </p:cNvPr>
          <p:cNvSpPr txBox="1"/>
          <p:nvPr/>
        </p:nvSpPr>
        <p:spPr>
          <a:xfrm>
            <a:off x="10902778" y="6181458"/>
            <a:ext cx="1167583" cy="6463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dirty="0"/>
              <a:t>Semantic Units</a:t>
            </a:r>
            <a:endParaRPr lang="en-H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2605C5-01FB-4F01-323D-A8F55661FAC5}"/>
              </a:ext>
            </a:extLst>
          </p:cNvPr>
          <p:cNvSpPr txBox="1"/>
          <p:nvPr/>
        </p:nvSpPr>
        <p:spPr>
          <a:xfrm>
            <a:off x="4565244" y="3025369"/>
            <a:ext cx="1384841" cy="6463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/>
              <a:t>Generations of KGs</a:t>
            </a:r>
            <a:endParaRPr lang="en-HK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14A7B-7E67-49FD-94FF-F1EBF73F01EB}"/>
              </a:ext>
            </a:extLst>
          </p:cNvPr>
          <p:cNvSpPr txBox="1"/>
          <p:nvPr/>
        </p:nvSpPr>
        <p:spPr>
          <a:xfrm>
            <a:off x="394453" y="5187711"/>
            <a:ext cx="114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Web 1.0</a:t>
            </a:r>
            <a:endParaRPr lang="en-HK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2F7D2C-8D9D-7CAA-643C-D1E216935EA9}"/>
              </a:ext>
            </a:extLst>
          </p:cNvPr>
          <p:cNvSpPr txBox="1"/>
          <p:nvPr/>
        </p:nvSpPr>
        <p:spPr>
          <a:xfrm>
            <a:off x="394453" y="3932253"/>
            <a:ext cx="114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Web 2.0</a:t>
            </a:r>
            <a:endParaRPr lang="en-HK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B2D20F-AD10-1E94-99C8-C02071523D33}"/>
              </a:ext>
            </a:extLst>
          </p:cNvPr>
          <p:cNvSpPr txBox="1"/>
          <p:nvPr/>
        </p:nvSpPr>
        <p:spPr>
          <a:xfrm>
            <a:off x="394453" y="2676795"/>
            <a:ext cx="114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Web 3.0</a:t>
            </a:r>
            <a:endParaRPr lang="en-HK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8D1923-8BAB-E294-D7C0-A7367772A208}"/>
              </a:ext>
            </a:extLst>
          </p:cNvPr>
          <p:cNvSpPr txBox="1"/>
          <p:nvPr/>
        </p:nvSpPr>
        <p:spPr>
          <a:xfrm>
            <a:off x="2543242" y="6085822"/>
            <a:ext cx="296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rgbClr val="FF0000"/>
                </a:solidFill>
              </a:rPr>
              <a:t>Entities/Concepts/Properties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F6BF20-1606-2541-FCBB-959B05EFC19E}"/>
              </a:ext>
            </a:extLst>
          </p:cNvPr>
          <p:cNvSpPr txBox="1"/>
          <p:nvPr/>
        </p:nvSpPr>
        <p:spPr>
          <a:xfrm>
            <a:off x="5835408" y="6085822"/>
            <a:ext cx="18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rgbClr val="FF0000"/>
                </a:solidFill>
              </a:rPr>
              <a:t>Events/Processes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F14068-156A-3CF1-B38E-BBD4C6D0B046}"/>
              </a:ext>
            </a:extLst>
          </p:cNvPr>
          <p:cNvSpPr txBox="1"/>
          <p:nvPr/>
        </p:nvSpPr>
        <p:spPr>
          <a:xfrm>
            <a:off x="8057682" y="6085822"/>
            <a:ext cx="231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FF0000"/>
                </a:solidFill>
              </a:rPr>
              <a:t>Intents/Beliefs/Desires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1140F-2B4B-CDAE-D2D4-46C1175CBFD1}"/>
              </a:ext>
            </a:extLst>
          </p:cNvPr>
          <p:cNvSpPr txBox="1"/>
          <p:nvPr/>
        </p:nvSpPr>
        <p:spPr>
          <a:xfrm>
            <a:off x="0" y="6275927"/>
            <a:ext cx="1082202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700" dirty="0"/>
              <a:t>Figure of </a:t>
            </a:r>
            <a:r>
              <a:rPr lang="en-US" altLang="zh-CN" sz="700" dirty="0"/>
              <a:t>NGDBs</a:t>
            </a:r>
            <a:r>
              <a:rPr lang="en-HK" sz="700" dirty="0"/>
              <a:t> taken from: </a:t>
            </a:r>
            <a:r>
              <a:rPr lang="en-HK" sz="700" dirty="0">
                <a:hlinkClick r:id="rId2"/>
              </a:rPr>
              <a:t>https://towardsdatascience.com/neural-graph-databases-cc35c9e1d04f</a:t>
            </a:r>
            <a:endParaRPr lang="en-HK" sz="700" dirty="0"/>
          </a:p>
          <a:p>
            <a:r>
              <a:rPr lang="en-HK" sz="700" dirty="0"/>
              <a:t>Fabio </a:t>
            </a:r>
            <a:r>
              <a:rPr lang="en-HK" sz="700" dirty="0" err="1"/>
              <a:t>Petroni</a:t>
            </a:r>
            <a:r>
              <a:rPr lang="en-HK" sz="700" dirty="0"/>
              <a:t>, Tim </a:t>
            </a:r>
            <a:r>
              <a:rPr lang="en-HK" sz="700" dirty="0" err="1"/>
              <a:t>Rocktäschel</a:t>
            </a:r>
            <a:r>
              <a:rPr lang="en-HK" sz="700" dirty="0"/>
              <a:t>, Sebastian Riedel, Patrick S. H. Lewis, Anton Bakhtin, </a:t>
            </a:r>
            <a:r>
              <a:rPr lang="en-HK" sz="700" dirty="0" err="1"/>
              <a:t>Yuxiang</a:t>
            </a:r>
            <a:r>
              <a:rPr lang="en-HK" sz="700" dirty="0"/>
              <a:t> Wu, Alexander H. Miller: Language Models as Knowledge Bases? EMNLP/IJCNLP (1) 2019: 2463-2473</a:t>
            </a:r>
          </a:p>
          <a:p>
            <a:r>
              <a:rPr lang="en-HK" sz="700" dirty="0"/>
              <a:t>Pat Verga, Haitian Sun, </a:t>
            </a:r>
            <a:r>
              <a:rPr lang="en-HK" sz="700" dirty="0" err="1"/>
              <a:t>Livio</a:t>
            </a:r>
            <a:r>
              <a:rPr lang="en-HK" sz="700" dirty="0"/>
              <a:t> </a:t>
            </a:r>
            <a:r>
              <a:rPr lang="en-HK" sz="700" dirty="0" err="1"/>
              <a:t>Baldini</a:t>
            </a:r>
            <a:r>
              <a:rPr lang="en-HK" sz="700" dirty="0"/>
              <a:t> Soares, William W. Cohen: Adaptable and Interpretable Neural Memory Over Symbolic Knowledge. NAACL-HLT 2021: 3678-3691</a:t>
            </a:r>
          </a:p>
          <a:p>
            <a:r>
              <a:rPr lang="en-HK" sz="700" dirty="0"/>
              <a:t>Maciej </a:t>
            </a:r>
            <a:r>
              <a:rPr lang="en-HK" sz="700" dirty="0" err="1"/>
              <a:t>Besta</a:t>
            </a:r>
            <a:r>
              <a:rPr lang="en-HK" sz="700" dirty="0"/>
              <a:t>, Patrick </a:t>
            </a:r>
            <a:r>
              <a:rPr lang="en-HK" sz="700" dirty="0" err="1"/>
              <a:t>Iff</a:t>
            </a:r>
            <a:r>
              <a:rPr lang="en-HK" sz="700" dirty="0"/>
              <a:t>, Florian </a:t>
            </a:r>
            <a:r>
              <a:rPr lang="en-HK" sz="700" dirty="0" err="1"/>
              <a:t>Scheidl</a:t>
            </a:r>
            <a:r>
              <a:rPr lang="en-HK" sz="700" dirty="0"/>
              <a:t>, Kazuki </a:t>
            </a:r>
            <a:r>
              <a:rPr lang="en-HK" sz="700" dirty="0" err="1"/>
              <a:t>Osawa</a:t>
            </a:r>
            <a:r>
              <a:rPr lang="en-HK" sz="700" dirty="0"/>
              <a:t>, </a:t>
            </a:r>
            <a:r>
              <a:rPr lang="en-HK" sz="700" dirty="0" err="1"/>
              <a:t>Nikoli</a:t>
            </a:r>
            <a:r>
              <a:rPr lang="en-HK" sz="700" dirty="0"/>
              <a:t> Dryden, Michal </a:t>
            </a:r>
            <a:r>
              <a:rPr lang="en-HK" sz="700" dirty="0" err="1"/>
              <a:t>Podstawski</a:t>
            </a:r>
            <a:r>
              <a:rPr lang="en-HK" sz="700" dirty="0"/>
              <a:t>, </a:t>
            </a:r>
            <a:r>
              <a:rPr lang="en-HK" sz="700" dirty="0" err="1"/>
              <a:t>Tiancheng</a:t>
            </a:r>
            <a:r>
              <a:rPr lang="en-HK" sz="700" dirty="0"/>
              <a:t> Chen, Torsten </a:t>
            </a:r>
            <a:r>
              <a:rPr lang="en-HK" sz="700" dirty="0" err="1"/>
              <a:t>Hoefler</a:t>
            </a:r>
            <a:r>
              <a:rPr lang="en-HK" sz="700" dirty="0"/>
              <a:t>: Neural Graph Databases. </a:t>
            </a:r>
            <a:r>
              <a:rPr lang="en-HK" sz="700" dirty="0" err="1"/>
              <a:t>LoG</a:t>
            </a:r>
            <a:r>
              <a:rPr lang="en-HK" sz="700" dirty="0"/>
              <a:t> 2022: 31</a:t>
            </a:r>
          </a:p>
          <a:p>
            <a:r>
              <a:rPr lang="en-HK" sz="700" dirty="0" err="1"/>
              <a:t>Hongyu</a:t>
            </a:r>
            <a:r>
              <a:rPr lang="en-HK" sz="700" dirty="0"/>
              <a:t> Ren, Mikhail Galkin, Michael </a:t>
            </a:r>
            <a:r>
              <a:rPr lang="en-HK" sz="700" dirty="0" err="1"/>
              <a:t>Cochez</a:t>
            </a:r>
            <a:r>
              <a:rPr lang="en-HK" sz="700" dirty="0"/>
              <a:t>, </a:t>
            </a:r>
            <a:r>
              <a:rPr lang="en-HK" sz="700" dirty="0" err="1"/>
              <a:t>Zhaocheng</a:t>
            </a:r>
            <a:r>
              <a:rPr lang="en-HK" sz="700" dirty="0"/>
              <a:t> Zhu, Jure </a:t>
            </a:r>
            <a:r>
              <a:rPr lang="en-HK" sz="700" dirty="0" err="1"/>
              <a:t>Leskovec</a:t>
            </a:r>
            <a:r>
              <a:rPr lang="en-HK" sz="700" dirty="0"/>
              <a:t>: Neural Graph Reasoning: Complex Logical Query Answering Meets Graph Databases. </a:t>
            </a:r>
            <a:r>
              <a:rPr lang="en-HK" sz="700" dirty="0" err="1"/>
              <a:t>CoRR</a:t>
            </a:r>
            <a:r>
              <a:rPr lang="en-HK" sz="700" dirty="0"/>
              <a:t> abs/2303.14617 (2023)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112577F-C7B1-719E-902E-2B569E88F033}"/>
              </a:ext>
            </a:extLst>
          </p:cNvPr>
          <p:cNvSpPr txBox="1"/>
          <p:nvPr/>
        </p:nvSpPr>
        <p:spPr>
          <a:xfrm>
            <a:off x="7672158" y="195104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HK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AE9A483-77C3-0184-37D9-781CA6E530CE}"/>
              </a:ext>
            </a:extLst>
          </p:cNvPr>
          <p:cNvSpPr txBox="1"/>
          <p:nvPr/>
        </p:nvSpPr>
        <p:spPr>
          <a:xfrm>
            <a:off x="6683026" y="1411346"/>
            <a:ext cx="515404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sz="2400" dirty="0"/>
              <a:t>“Language models as knowledge bases”</a:t>
            </a:r>
          </a:p>
          <a:p>
            <a:r>
              <a:rPr lang="en-HK" sz="2400" dirty="0"/>
              <a:t>Neural KGs/Memory Networks/NGDBs</a:t>
            </a:r>
          </a:p>
        </p:txBody>
      </p:sp>
      <p:pic>
        <p:nvPicPr>
          <p:cNvPr id="10" name="Content Placeholder 10">
            <a:extLst>
              <a:ext uri="{FF2B5EF4-FFF2-40B4-BE49-F238E27FC236}">
                <a16:creationId xmlns:a16="http://schemas.microsoft.com/office/drawing/2014/main" id="{EE826000-B923-A5BD-4CC4-843C9165E2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991250" y="2479183"/>
            <a:ext cx="2645068" cy="1325563"/>
          </a:xfrm>
          <a:prstGeom prst="rect">
            <a:avLst/>
          </a:prstGeom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EE13EF39-9A86-BECA-4C76-8F97E8DB07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773" y="2492190"/>
            <a:ext cx="1508771" cy="15087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7889D8AF-8873-C21F-5916-5286149A466E}"/>
              </a:ext>
            </a:extLst>
          </p:cNvPr>
          <p:cNvSpPr txBox="1"/>
          <p:nvPr/>
        </p:nvSpPr>
        <p:spPr>
          <a:xfrm>
            <a:off x="5342239" y="4371648"/>
            <a:ext cx="28554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Zihao Wang’s part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Generation #3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Web 1.0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Entity </a:t>
            </a:r>
            <a:r>
              <a:rPr lang="en-HK" dirty="0"/>
              <a:t>(product)</a:t>
            </a:r>
            <a:r>
              <a:rPr lang="en-US" dirty="0"/>
              <a:t> based knowledge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12CF944-F7C4-AB7F-0EA8-53B4BDF2C2A8}"/>
              </a:ext>
            </a:extLst>
          </p:cNvPr>
          <p:cNvSpPr txBox="1"/>
          <p:nvPr/>
        </p:nvSpPr>
        <p:spPr>
          <a:xfrm>
            <a:off x="9260046" y="4372323"/>
            <a:ext cx="2855468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Jiaxin Bai’s part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Generation #3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Web 1.0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Event and Intention based knowledge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B6562B3-5CF1-7C66-8C45-FF7BC5820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4052" y="2660574"/>
            <a:ext cx="2026719" cy="1172005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7FC299D3-F58C-19A7-31EB-AF9D9A946C81}"/>
              </a:ext>
            </a:extLst>
          </p:cNvPr>
          <p:cNvSpPr txBox="1"/>
          <p:nvPr/>
        </p:nvSpPr>
        <p:spPr>
          <a:xfrm>
            <a:off x="11010123" y="3994191"/>
            <a:ext cx="10293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HK" sz="800" dirty="0"/>
              <a:t>Figure of </a:t>
            </a:r>
            <a:r>
              <a:rPr lang="en-US" altLang="zh-CN" sz="800" dirty="0"/>
              <a:t>NGDBs</a:t>
            </a:r>
            <a:endParaRPr lang="en-HK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CB402A7-6A0E-94A4-DBB7-4AD68C7458F7}"/>
              </a:ext>
            </a:extLst>
          </p:cNvPr>
          <p:cNvSpPr/>
          <p:nvPr/>
        </p:nvSpPr>
        <p:spPr>
          <a:xfrm>
            <a:off x="3197022" y="3247767"/>
            <a:ext cx="1382815" cy="974311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pic>
        <p:nvPicPr>
          <p:cNvPr id="24" name="Picture 23" descr="A person in a blue shirt with his arms crossed on a football field&#10;&#10;Description automatically generated">
            <a:extLst>
              <a:ext uri="{FF2B5EF4-FFF2-40B4-BE49-F238E27FC236}">
                <a16:creationId xmlns:a16="http://schemas.microsoft.com/office/drawing/2014/main" id="{003C659B-A047-5F56-2636-3E2EC50B90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91385" y="4644177"/>
            <a:ext cx="900506" cy="900506"/>
          </a:xfrm>
          <a:prstGeom prst="rect">
            <a:avLst/>
          </a:prstGeom>
        </p:spPr>
      </p:pic>
      <p:pic>
        <p:nvPicPr>
          <p:cNvPr id="29" name="Picture 28" descr="A person sitting on a rock by the water&#10;&#10;Description automatically generated">
            <a:extLst>
              <a:ext uri="{FF2B5EF4-FFF2-40B4-BE49-F238E27FC236}">
                <a16:creationId xmlns:a16="http://schemas.microsoft.com/office/drawing/2014/main" id="{EAA99FC8-2B50-7E78-562A-E9594372F6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45758" y="4644334"/>
            <a:ext cx="896516" cy="89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07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6" grpId="0"/>
      <p:bldP spid="27" grpId="0"/>
      <p:bldP spid="3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27125F-7525-FDD5-EC3A-9E1CAA01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HK" dirty="0"/>
              <a:t>The Three-dimensional Development of Knowledge Graphs in Computer Science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FDCC9-7DD5-56FA-81A0-DB46FAE6D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0D54F1-1E69-41BF-8A89-6B497D4E24EC}" type="slidenum">
              <a:rPr lang="en-US" smtClean="0"/>
              <a:t>9</a:t>
            </a:fld>
            <a:endParaRPr lang="en-US"/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id="{5D4F1DD1-F00F-911E-BD1A-4CF0F5EB4F7D}"/>
              </a:ext>
            </a:extLst>
          </p:cNvPr>
          <p:cNvSpPr/>
          <p:nvPr/>
        </p:nvSpPr>
        <p:spPr>
          <a:xfrm>
            <a:off x="1685317" y="5866745"/>
            <a:ext cx="9668483" cy="261971"/>
          </a:xfrm>
          <a:prstGeom prst="rightArrow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212C31D7-E37C-738B-0F36-726021F13E2D}"/>
              </a:ext>
            </a:extLst>
          </p:cNvPr>
          <p:cNvSpPr/>
          <p:nvPr/>
        </p:nvSpPr>
        <p:spPr>
          <a:xfrm rot="19544364">
            <a:off x="1816007" y="4624159"/>
            <a:ext cx="3239899" cy="261971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B19DE4FB-53AA-1DB2-E7DB-254A38B37D88}"/>
              </a:ext>
            </a:extLst>
          </p:cNvPr>
          <p:cNvSpPr/>
          <p:nvPr/>
        </p:nvSpPr>
        <p:spPr>
          <a:xfrm rot="16200000">
            <a:off x="-302126" y="3814323"/>
            <a:ext cx="3519926" cy="261971"/>
          </a:xfrm>
          <a:prstGeom prst="rightArrow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HK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73EA89F-DBC8-F17B-27D1-044355E08A2D}"/>
              </a:ext>
            </a:extLst>
          </p:cNvPr>
          <p:cNvSpPr txBox="1"/>
          <p:nvPr/>
        </p:nvSpPr>
        <p:spPr>
          <a:xfrm>
            <a:off x="1515725" y="4649984"/>
            <a:ext cx="17648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G#1: Entity-Based KGs</a:t>
            </a:r>
            <a:endParaRPr lang="en-HK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9110796-785D-D88F-7CE3-3FB8CC116772}"/>
              </a:ext>
            </a:extLst>
          </p:cNvPr>
          <p:cNvSpPr txBox="1"/>
          <p:nvPr/>
        </p:nvSpPr>
        <p:spPr>
          <a:xfrm>
            <a:off x="2474310" y="4055131"/>
            <a:ext cx="14904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>
                <a:solidFill>
                  <a:srgbClr val="FF0000"/>
                </a:solidFill>
              </a:rPr>
              <a:t>G#2: Text-Rich </a:t>
            </a:r>
            <a:r>
              <a:rPr lang="en-US" dirty="0">
                <a:solidFill>
                  <a:srgbClr val="FF0000"/>
                </a:solidFill>
              </a:rPr>
              <a:t>KGs</a:t>
            </a:r>
            <a:endParaRPr lang="en-HK" dirty="0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76B047C-E501-D927-B892-F89C8CACD5B6}"/>
              </a:ext>
            </a:extLst>
          </p:cNvPr>
          <p:cNvSpPr txBox="1"/>
          <p:nvPr/>
        </p:nvSpPr>
        <p:spPr>
          <a:xfrm>
            <a:off x="3330371" y="3417718"/>
            <a:ext cx="138484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dirty="0"/>
              <a:t>G#3: </a:t>
            </a:r>
            <a:r>
              <a:rPr lang="en" dirty="0">
                <a:sym typeface="Optimistic Display"/>
              </a:rPr>
              <a:t>Dual Neural KGs </a:t>
            </a:r>
            <a:endParaRPr lang="en-HK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868A12-0C0B-0CC7-F0D5-4BAA57403902}"/>
              </a:ext>
            </a:extLst>
          </p:cNvPr>
          <p:cNvSpPr txBox="1"/>
          <p:nvPr/>
        </p:nvSpPr>
        <p:spPr>
          <a:xfrm>
            <a:off x="337123" y="1462205"/>
            <a:ext cx="1919694" cy="64633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dirty="0"/>
              <a:t>The deveopment of the Web</a:t>
            </a:r>
            <a:endParaRPr lang="en-HK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53B182F-1BE9-DE75-C752-1C6A22930D6D}"/>
              </a:ext>
            </a:extLst>
          </p:cNvPr>
          <p:cNvSpPr txBox="1"/>
          <p:nvPr/>
        </p:nvSpPr>
        <p:spPr>
          <a:xfrm>
            <a:off x="10902778" y="6181458"/>
            <a:ext cx="1167583" cy="646331"/>
          </a:xfrm>
          <a:prstGeom prst="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 dirty="0"/>
              <a:t>Semantic Units</a:t>
            </a:r>
            <a:endParaRPr lang="en-HK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12605C5-01FB-4F01-323D-A8F55661FAC5}"/>
              </a:ext>
            </a:extLst>
          </p:cNvPr>
          <p:cNvSpPr txBox="1"/>
          <p:nvPr/>
        </p:nvSpPr>
        <p:spPr>
          <a:xfrm>
            <a:off x="4565244" y="3025369"/>
            <a:ext cx="1384841" cy="646331"/>
          </a:xfrm>
          <a:prstGeom prst="rect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"/>
              <a:t>Generations of KGs</a:t>
            </a:r>
            <a:endParaRPr lang="en-HK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6914A7B-7E67-49FD-94FF-F1EBF73F01EB}"/>
              </a:ext>
            </a:extLst>
          </p:cNvPr>
          <p:cNvSpPr txBox="1"/>
          <p:nvPr/>
        </p:nvSpPr>
        <p:spPr>
          <a:xfrm>
            <a:off x="394453" y="5187711"/>
            <a:ext cx="114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Web 1.0</a:t>
            </a:r>
            <a:endParaRPr lang="en-HK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52F7D2C-8D9D-7CAA-643C-D1E216935EA9}"/>
              </a:ext>
            </a:extLst>
          </p:cNvPr>
          <p:cNvSpPr txBox="1"/>
          <p:nvPr/>
        </p:nvSpPr>
        <p:spPr>
          <a:xfrm>
            <a:off x="394453" y="3932253"/>
            <a:ext cx="114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Web 2.0</a:t>
            </a:r>
            <a:endParaRPr lang="en-HK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6B2D20F-AD10-1E94-99C8-C02071523D33}"/>
              </a:ext>
            </a:extLst>
          </p:cNvPr>
          <p:cNvSpPr txBox="1"/>
          <p:nvPr/>
        </p:nvSpPr>
        <p:spPr>
          <a:xfrm>
            <a:off x="394453" y="2676795"/>
            <a:ext cx="11474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Web 3.0</a:t>
            </a:r>
            <a:endParaRPr lang="en-HK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A8D1923-8BAB-E294-D7C0-A7367772A208}"/>
              </a:ext>
            </a:extLst>
          </p:cNvPr>
          <p:cNvSpPr txBox="1"/>
          <p:nvPr/>
        </p:nvSpPr>
        <p:spPr>
          <a:xfrm>
            <a:off x="2543242" y="6085822"/>
            <a:ext cx="29688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/>
              <a:t>Entities/Concepts/Properties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F6BF20-1606-2541-FCBB-959B05EFC19E}"/>
              </a:ext>
            </a:extLst>
          </p:cNvPr>
          <p:cNvSpPr txBox="1"/>
          <p:nvPr/>
        </p:nvSpPr>
        <p:spPr>
          <a:xfrm>
            <a:off x="5835408" y="6085822"/>
            <a:ext cx="1898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HK" dirty="0">
                <a:solidFill>
                  <a:srgbClr val="FF0000"/>
                </a:solidFill>
              </a:rPr>
              <a:t>Events/Processes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5F14068-156A-3CF1-B38E-BBD4C6D0B046}"/>
              </a:ext>
            </a:extLst>
          </p:cNvPr>
          <p:cNvSpPr txBox="1"/>
          <p:nvPr/>
        </p:nvSpPr>
        <p:spPr>
          <a:xfrm>
            <a:off x="8057682" y="6085822"/>
            <a:ext cx="2317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HK" dirty="0">
                <a:solidFill>
                  <a:srgbClr val="FF0000"/>
                </a:solidFill>
              </a:rPr>
              <a:t>Intents/Beliefs/Desires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B81140F-2B4B-CDAE-D2D4-46C1175CBFD1}"/>
              </a:ext>
            </a:extLst>
          </p:cNvPr>
          <p:cNvSpPr txBox="1"/>
          <p:nvPr/>
        </p:nvSpPr>
        <p:spPr>
          <a:xfrm>
            <a:off x="0" y="6448922"/>
            <a:ext cx="10822022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latin typeface="+mj-lt"/>
              </a:rPr>
              <a:t>Maarten Sap, Ronan </a:t>
            </a:r>
            <a:r>
              <a:rPr lang="en-US" sz="700" dirty="0" err="1">
                <a:latin typeface="+mj-lt"/>
              </a:rPr>
              <a:t>LeBras</a:t>
            </a:r>
            <a:r>
              <a:rPr lang="en-US" sz="700" dirty="0">
                <a:latin typeface="+mj-lt"/>
              </a:rPr>
              <a:t>, Emily </a:t>
            </a:r>
            <a:r>
              <a:rPr lang="en-US" sz="700" dirty="0" err="1">
                <a:latin typeface="+mj-lt"/>
              </a:rPr>
              <a:t>Allaway</a:t>
            </a:r>
            <a:r>
              <a:rPr lang="en-US" sz="700" dirty="0">
                <a:latin typeface="+mj-lt"/>
              </a:rPr>
              <a:t>, Chandra </a:t>
            </a:r>
            <a:r>
              <a:rPr lang="en-US" sz="700" dirty="0" err="1">
                <a:latin typeface="+mj-lt"/>
              </a:rPr>
              <a:t>Bhagavatula</a:t>
            </a:r>
            <a:r>
              <a:rPr lang="en-US" sz="700" dirty="0">
                <a:latin typeface="+mj-lt"/>
              </a:rPr>
              <a:t>, Nicholas Lourie, Hannah </a:t>
            </a:r>
            <a:r>
              <a:rPr lang="en-US" sz="700" dirty="0" err="1">
                <a:latin typeface="+mj-lt"/>
              </a:rPr>
              <a:t>Rashkin</a:t>
            </a:r>
            <a:r>
              <a:rPr lang="en-US" sz="700" dirty="0">
                <a:latin typeface="+mj-lt"/>
              </a:rPr>
              <a:t>, Brendan Roof, Noah A. Smith, </a:t>
            </a:r>
            <a:r>
              <a:rPr lang="en-US" sz="700" dirty="0" err="1">
                <a:latin typeface="+mj-lt"/>
              </a:rPr>
              <a:t>Yejin</a:t>
            </a:r>
            <a:r>
              <a:rPr lang="en-US" sz="700" dirty="0">
                <a:latin typeface="+mj-lt"/>
              </a:rPr>
              <a:t> Choi: ATOMIC: An Atlas of Machine Commonsense for If-Then Reasoning. AAAI, 2019.</a:t>
            </a:r>
          </a:p>
          <a:p>
            <a:r>
              <a:rPr lang="en-HK" sz="700" dirty="0">
                <a:latin typeface="+mj-lt"/>
              </a:rPr>
              <a:t>Changlong Yu, Weiqi Wang, Xin Liu, Jiaxin Bai, Yangqiu </a:t>
            </a:r>
            <a:r>
              <a:rPr lang="en-HK" sz="700" dirty="0" err="1">
                <a:latin typeface="+mj-lt"/>
              </a:rPr>
              <a:t>Song,</a:t>
            </a:r>
            <a:r>
              <a:rPr lang="en-HK" sz="700" dirty="0">
                <a:latin typeface="+mj-lt"/>
              </a:rPr>
              <a:t> Zheng Li, Yifan Gao, Tianyu Cao, and Bing Yin. </a:t>
            </a:r>
            <a:r>
              <a:rPr lang="en-HK" sz="700" dirty="0" err="1">
                <a:latin typeface="+mj-lt"/>
              </a:rPr>
              <a:t>FolkScope</a:t>
            </a:r>
            <a:r>
              <a:rPr lang="en-HK" sz="700" dirty="0">
                <a:latin typeface="+mj-lt"/>
              </a:rPr>
              <a:t>: Intention Knowledge Graph Construction for E-commerce Commonsense Discovery. Findings of ACL. 2023.</a:t>
            </a:r>
          </a:p>
          <a:p>
            <a:r>
              <a:rPr lang="en-HK" sz="700" dirty="0">
                <a:latin typeface="+mj-lt"/>
              </a:rPr>
              <a:t>COSMO: A large-scale e-commerce common sense knowledge generation and serving system at Amazon. By Changlong Yu, Xin Liu, Jefferson Maia, Tianyu Cao, Laurence (Yang) Li, Yifan Gao, Yangqiu </a:t>
            </a:r>
            <a:r>
              <a:rPr lang="en-HK" sz="700" dirty="0" err="1">
                <a:latin typeface="+mj-lt"/>
              </a:rPr>
              <a:t>Song,</a:t>
            </a:r>
            <a:r>
              <a:rPr lang="en-HK" sz="700" dirty="0">
                <a:latin typeface="+mj-lt"/>
              </a:rPr>
              <a:t> Rahul Goutam, Haiyang Zhang, Bing Yin, Zheng Li. SIGMOD Industrial Track. 2024.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5420ADA-54AB-9F98-8DA8-5670AF31ED29}"/>
              </a:ext>
            </a:extLst>
          </p:cNvPr>
          <p:cNvGrpSpPr/>
          <p:nvPr/>
        </p:nvGrpSpPr>
        <p:grpSpPr>
          <a:xfrm>
            <a:off x="3837890" y="1385474"/>
            <a:ext cx="2184341" cy="2834790"/>
            <a:chOff x="3911659" y="1620261"/>
            <a:chExt cx="2184341" cy="283479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53CF8D6-4C5B-E7E5-F54B-1997C4DA7DD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11659" y="1995325"/>
              <a:ext cx="2184341" cy="2459726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E047E65-2EC6-95A1-FE9A-B9FC48C3BC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13037" y="1620261"/>
              <a:ext cx="1258325" cy="322596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3769A855-3D77-05C3-FE8A-0E7026C7E8DB}"/>
              </a:ext>
            </a:extLst>
          </p:cNvPr>
          <p:cNvGrpSpPr/>
          <p:nvPr/>
        </p:nvGrpSpPr>
        <p:grpSpPr>
          <a:xfrm>
            <a:off x="6155580" y="1374156"/>
            <a:ext cx="3569913" cy="2726651"/>
            <a:chOff x="6155580" y="1374156"/>
            <a:chExt cx="3569913" cy="2726651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A32A8A97-7595-5528-BFE3-7B5AD2D81A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55580" y="1879791"/>
              <a:ext cx="3569913" cy="2221016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4C20C415-2963-ECBF-4CD6-F129C85D41F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125565" y="1374156"/>
              <a:ext cx="1629942" cy="386108"/>
            </a:xfrm>
            <a:prstGeom prst="rect">
              <a:avLst/>
            </a:prstGeom>
          </p:spPr>
        </p:pic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35FF4898-59F4-B91E-4DBC-D9B8DF7AB982}"/>
              </a:ext>
            </a:extLst>
          </p:cNvPr>
          <p:cNvSpPr txBox="1"/>
          <p:nvPr/>
        </p:nvSpPr>
        <p:spPr>
          <a:xfrm>
            <a:off x="3585089" y="4278754"/>
            <a:ext cx="327822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ATOMIC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Generation #2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Web 1.0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K" dirty="0"/>
              <a:t>Intention and event (cause-effect) knowledge</a:t>
            </a:r>
            <a:endParaRPr 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364B1C1D-54DA-84D0-59B8-E07C7FE3B06C}"/>
              </a:ext>
            </a:extLst>
          </p:cNvPr>
          <p:cNvSpPr txBox="1"/>
          <p:nvPr/>
        </p:nvSpPr>
        <p:spPr>
          <a:xfrm>
            <a:off x="6353554" y="4275524"/>
            <a:ext cx="30699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FolkScope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Generation #2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Web 2.0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K" dirty="0"/>
              <a:t>Intention knowledge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0B81624-AAC5-3A71-0D84-6C2944099486}"/>
              </a:ext>
            </a:extLst>
          </p:cNvPr>
          <p:cNvSpPr txBox="1"/>
          <p:nvPr/>
        </p:nvSpPr>
        <p:spPr>
          <a:xfrm>
            <a:off x="9453116" y="4288988"/>
            <a:ext cx="3069983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COS</a:t>
            </a:r>
            <a:r>
              <a:rPr lang="en-US" altLang="zh-CN" dirty="0"/>
              <a:t>MO</a:t>
            </a:r>
            <a:endParaRPr lang="en-US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Generation #2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Web 2.0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HK" dirty="0"/>
              <a:t>Intention knowledge</a:t>
            </a:r>
            <a:endParaRPr lang="en-US" dirty="0"/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37A63FF1-098D-5AA6-8428-59B0646829A9}"/>
              </a:ext>
            </a:extLst>
          </p:cNvPr>
          <p:cNvGrpSpPr/>
          <p:nvPr/>
        </p:nvGrpSpPr>
        <p:grpSpPr>
          <a:xfrm>
            <a:off x="9858842" y="1394333"/>
            <a:ext cx="2258532" cy="2825569"/>
            <a:chOff x="9858842" y="1394333"/>
            <a:chExt cx="2258532" cy="2825569"/>
          </a:xfrm>
        </p:grpSpPr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E092DD19-319E-F88E-9C5F-EBC56E6C6D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58842" y="1818095"/>
              <a:ext cx="2258532" cy="2401807"/>
            </a:xfrm>
            <a:prstGeom prst="rect">
              <a:avLst/>
            </a:prstGeom>
          </p:spPr>
        </p:pic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BDB4567F-A9FA-8187-8734-5505BFCEB7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0916805" y="1394333"/>
              <a:ext cx="1025679" cy="318864"/>
            </a:xfrm>
            <a:prstGeom prst="rect">
              <a:avLst/>
            </a:prstGeom>
          </p:spPr>
        </p:pic>
      </p:grpSp>
      <p:pic>
        <p:nvPicPr>
          <p:cNvPr id="10" name="Picture 2" descr="Amazon Logo, symbol, meaning, history, PNG, brand">
            <a:extLst>
              <a:ext uri="{FF2B5EF4-FFF2-40B4-BE49-F238E27FC236}">
                <a16:creationId xmlns:a16="http://schemas.microsoft.com/office/drawing/2014/main" id="{B987B065-1EE8-68EA-1A1B-1E967DF94D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33725" y="1385474"/>
            <a:ext cx="788297" cy="443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4281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6" grpId="0"/>
      <p:bldP spid="3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43069</TotalTime>
  <Words>3164</Words>
  <Application>Microsoft Office PowerPoint</Application>
  <PresentationFormat>Widescreen</PresentationFormat>
  <Paragraphs>400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5" baseType="lpstr">
      <vt:lpstr>DengXian</vt:lpstr>
      <vt:lpstr>Optimistic Display</vt:lpstr>
      <vt:lpstr>Arial</vt:lpstr>
      <vt:lpstr>Britannic Bold</vt:lpstr>
      <vt:lpstr>Calibri</vt:lpstr>
      <vt:lpstr>Calibri Light</vt:lpstr>
      <vt:lpstr>Cambria Math</vt:lpstr>
      <vt:lpstr>Open Sans ExtraBold</vt:lpstr>
      <vt:lpstr>Open Sans Light</vt:lpstr>
      <vt:lpstr>Times</vt:lpstr>
      <vt:lpstr>Times New Roman</vt:lpstr>
      <vt:lpstr>Wingdings</vt:lpstr>
      <vt:lpstr>Office Theme</vt:lpstr>
      <vt:lpstr>New Frontiers of Knowledge Graph Reasoning: Recent Advances and Future Trends</vt:lpstr>
      <vt:lpstr>Roadmap</vt:lpstr>
      <vt:lpstr>Scope of Knowledge</vt:lpstr>
      <vt:lpstr>Commonsense Knowledge in AI</vt:lpstr>
      <vt:lpstr>The Three-dimensional Development of Knowledge Graphs in Computer Science</vt:lpstr>
      <vt:lpstr>The Three-dimensional Development of Knowledge Graphs in Computer Science</vt:lpstr>
      <vt:lpstr>The Three-dimensional Development of Knowledge Graphs in Computer Science</vt:lpstr>
      <vt:lpstr>The Three-dimensional Development of Knowledge Graphs in Computer Science</vt:lpstr>
      <vt:lpstr>The Three-dimensional Development of Knowledge Graphs in Computer Science</vt:lpstr>
      <vt:lpstr>Why do we want to go beyond entities in Web2.0?</vt:lpstr>
      <vt:lpstr>Why do we want to go beyond entities in Web2.0?</vt:lpstr>
      <vt:lpstr>Why do we want to go beyond entities in Web2.0?</vt:lpstr>
      <vt:lpstr>Why Graphs?</vt:lpstr>
      <vt:lpstr>Why Graphs?</vt:lpstr>
      <vt:lpstr>FolkScope and COSMO: User-centric Intention KGs</vt:lpstr>
      <vt:lpstr>FolkScope: Collective Intention KG for Co-Purchases</vt:lpstr>
      <vt:lpstr>Deployments: COSMO, Intention KG for Search-buy</vt:lpstr>
      <vt:lpstr>The Three-dimensional Development of Knowledge Graphs in Computer Science</vt:lpstr>
      <vt:lpstr>An Outlook</vt:lpstr>
      <vt:lpstr>Privacy-preserved NGDBs</vt:lpstr>
      <vt:lpstr>Privacy-preserved NGDBs: Adversarial Training Examples</vt:lpstr>
      <vt:lpstr>Conclusions for Part 4-1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Commonsense Knowledge Acquisition and Reasoning</dc:title>
  <dc:creator>Yangqiu SONG</dc:creator>
  <cp:lastModifiedBy>Yangqiu SONG</cp:lastModifiedBy>
  <cp:revision>928</cp:revision>
  <dcterms:created xsi:type="dcterms:W3CDTF">2021-10-23T14:00:30Z</dcterms:created>
  <dcterms:modified xsi:type="dcterms:W3CDTF">2024-05-12T14:11:29Z</dcterms:modified>
</cp:coreProperties>
</file>